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1"/>
  </p:sldMasterIdLst>
  <p:notesMasterIdLst>
    <p:notesMasterId r:id="rId54"/>
  </p:notesMasterIdLst>
  <p:handoutMasterIdLst>
    <p:handoutMasterId r:id="rId55"/>
  </p:handoutMasterIdLst>
  <p:sldIdLst>
    <p:sldId id="293" r:id="rId2"/>
    <p:sldId id="296" r:id="rId3"/>
    <p:sldId id="297" r:id="rId4"/>
    <p:sldId id="298" r:id="rId5"/>
    <p:sldId id="299" r:id="rId6"/>
    <p:sldId id="300" r:id="rId7"/>
    <p:sldId id="301" r:id="rId8"/>
    <p:sldId id="302" r:id="rId9"/>
    <p:sldId id="303" r:id="rId10"/>
    <p:sldId id="304" r:id="rId11"/>
    <p:sldId id="305" r:id="rId12"/>
    <p:sldId id="306" r:id="rId13"/>
    <p:sldId id="307" r:id="rId14"/>
    <p:sldId id="308" r:id="rId15"/>
    <p:sldId id="309" r:id="rId16"/>
    <p:sldId id="310" r:id="rId17"/>
    <p:sldId id="311" r:id="rId18"/>
    <p:sldId id="312" r:id="rId19"/>
    <p:sldId id="313" r:id="rId20"/>
    <p:sldId id="314" r:id="rId21"/>
    <p:sldId id="315" r:id="rId22"/>
    <p:sldId id="316" r:id="rId23"/>
    <p:sldId id="317" r:id="rId24"/>
    <p:sldId id="318"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331" r:id="rId38"/>
    <p:sldId id="332" r:id="rId39"/>
    <p:sldId id="333" r:id="rId40"/>
    <p:sldId id="334" r:id="rId41"/>
    <p:sldId id="335" r:id="rId42"/>
    <p:sldId id="338" r:id="rId43"/>
    <p:sldId id="336" r:id="rId44"/>
    <p:sldId id="341" r:id="rId45"/>
    <p:sldId id="343" r:id="rId46"/>
    <p:sldId id="342" r:id="rId47"/>
    <p:sldId id="345" r:id="rId48"/>
    <p:sldId id="347" r:id="rId49"/>
    <p:sldId id="337" r:id="rId50"/>
    <p:sldId id="349" r:id="rId51"/>
    <p:sldId id="350" r:id="rId52"/>
    <p:sldId id="294" r:id="rId5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81716" autoAdjust="0"/>
  </p:normalViewPr>
  <p:slideViewPr>
    <p:cSldViewPr snapToGrid="0">
      <p:cViewPr varScale="1">
        <p:scale>
          <a:sx n="88" d="100"/>
          <a:sy n="88" d="100"/>
        </p:scale>
        <p:origin x="48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3970938" y="3"/>
            <a:ext cx="3037840" cy="466434"/>
          </a:xfrm>
          <a:prstGeom prst="rect">
            <a:avLst/>
          </a:prstGeom>
        </p:spPr>
        <p:txBody>
          <a:bodyPr vert="horz" lIns="93164" tIns="46582" rIns="93164" bIns="46582" rtlCol="0"/>
          <a:lstStyle>
            <a:lvl1pPr algn="r">
              <a:defRPr sz="1200"/>
            </a:lvl1pPr>
          </a:lstStyle>
          <a:p>
            <a:fld id="{716B02F8-6076-40A6-BEFE-01197C51FEF2}" type="datetimeFigureOut">
              <a:rPr lang="en-US" smtClean="0"/>
              <a:t>11/5/2019</a:t>
            </a:fld>
            <a:endParaRPr lang="en-US"/>
          </a:p>
        </p:txBody>
      </p:sp>
      <p:sp>
        <p:nvSpPr>
          <p:cNvPr id="4" name="Footer Placeholder 3"/>
          <p:cNvSpPr>
            <a:spLocks noGrp="1"/>
          </p:cNvSpPr>
          <p:nvPr>
            <p:ph type="ftr" sz="quarter" idx="2"/>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64" tIns="46582" rIns="93164" bIns="46582" rtlCol="0" anchor="b"/>
          <a:lstStyle>
            <a:lvl1pPr algn="r">
              <a:defRPr sz="1200"/>
            </a:lvl1pPr>
          </a:lstStyle>
          <a:p>
            <a:fld id="{49DC1BDF-CB22-48D6-8547-3D821D5CB81F}" type="slidenum">
              <a:rPr lang="en-US" smtClean="0"/>
              <a:t>‹#›</a:t>
            </a:fld>
            <a:endParaRPr lang="en-US"/>
          </a:p>
        </p:txBody>
      </p:sp>
    </p:spTree>
    <p:extLst>
      <p:ext uri="{BB962C8B-B14F-4D97-AF65-F5344CB8AC3E}">
        <p14:creationId xmlns:p14="http://schemas.microsoft.com/office/powerpoint/2010/main" val="967441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19" cy="465242"/>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idx="1"/>
          </p:nvPr>
        </p:nvSpPr>
        <p:spPr>
          <a:xfrm>
            <a:off x="3970885" y="0"/>
            <a:ext cx="3038319" cy="465242"/>
          </a:xfrm>
          <a:prstGeom prst="rect">
            <a:avLst/>
          </a:prstGeom>
        </p:spPr>
        <p:txBody>
          <a:bodyPr vert="horz" lIns="91427" tIns="45713" rIns="91427" bIns="45713" rtlCol="0"/>
          <a:lstStyle>
            <a:lvl1pPr algn="r">
              <a:defRPr sz="1200"/>
            </a:lvl1pPr>
          </a:lstStyle>
          <a:p>
            <a:fld id="{45C20ACB-3EE6-4BD3-92E3-BE46219CB341}" type="datetimeFigureOut">
              <a:rPr lang="en-US" smtClean="0"/>
              <a:t>11/5/2019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27" tIns="45713" rIns="91427" bIns="45713" rtlCol="0" anchor="ctr"/>
          <a:lstStyle/>
          <a:p>
            <a:endParaRPr lang="en-US"/>
          </a:p>
        </p:txBody>
      </p:sp>
      <p:sp>
        <p:nvSpPr>
          <p:cNvPr id="5" name="Notes Placeholder 4"/>
          <p:cNvSpPr>
            <a:spLocks noGrp="1"/>
          </p:cNvSpPr>
          <p:nvPr>
            <p:ph type="body" sz="quarter" idx="3"/>
          </p:nvPr>
        </p:nvSpPr>
        <p:spPr>
          <a:xfrm>
            <a:off x="701519" y="4473473"/>
            <a:ext cx="5607362" cy="3660878"/>
          </a:xfrm>
          <a:prstGeom prst="rect">
            <a:avLst/>
          </a:prstGeom>
        </p:spPr>
        <p:txBody>
          <a:bodyPr vert="horz" lIns="91427" tIns="45713" rIns="91427" bIns="4571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1162"/>
            <a:ext cx="3038319" cy="465240"/>
          </a:xfrm>
          <a:prstGeom prst="rect">
            <a:avLst/>
          </a:prstGeom>
        </p:spPr>
        <p:txBody>
          <a:bodyPr vert="horz" lIns="91427" tIns="45713" rIns="91427"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970885" y="8831162"/>
            <a:ext cx="3038319" cy="465240"/>
          </a:xfrm>
          <a:prstGeom prst="rect">
            <a:avLst/>
          </a:prstGeom>
        </p:spPr>
        <p:txBody>
          <a:bodyPr vert="horz" lIns="91427" tIns="45713" rIns="91427" bIns="45713" rtlCol="0" anchor="b"/>
          <a:lstStyle>
            <a:lvl1pPr algn="r">
              <a:defRPr sz="1200"/>
            </a:lvl1pPr>
          </a:lstStyle>
          <a:p>
            <a:fld id="{E30AA122-C1DB-450D-8C68-341F62184D95}" type="slidenum">
              <a:rPr lang="en-US" smtClean="0"/>
              <a:t>‹#›</a:t>
            </a:fld>
            <a:endParaRPr lang="en-US"/>
          </a:p>
        </p:txBody>
      </p:sp>
    </p:spTree>
    <p:extLst>
      <p:ext uri="{BB962C8B-B14F-4D97-AF65-F5344CB8AC3E}">
        <p14:creationId xmlns:p14="http://schemas.microsoft.com/office/powerpoint/2010/main" val="277894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cabi.org/isc/datasheet/17414"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module is on Boxwood Blight and its purpose is to help you in</a:t>
            </a:r>
            <a:r>
              <a:rPr lang="en-US" b="1" dirty="0"/>
              <a:t> Identifying a Devastating Pathogen of Boxwood</a:t>
            </a:r>
          </a:p>
          <a:p>
            <a:pPr defTabSz="881390">
              <a:defRPr/>
            </a:pPr>
            <a:r>
              <a:rPr lang="en-US" b="1" dirty="0"/>
              <a:t>(next slide)</a:t>
            </a:r>
            <a:endParaRPr lang="en-US" dirty="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1</a:t>
            </a:fld>
            <a:endParaRPr lang="en-US"/>
          </a:p>
        </p:txBody>
      </p:sp>
    </p:spTree>
    <p:extLst>
      <p:ext uri="{BB962C8B-B14F-4D97-AF65-F5344CB8AC3E}">
        <p14:creationId xmlns:p14="http://schemas.microsoft.com/office/powerpoint/2010/main" val="2548454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1" dirty="0"/>
              <a:t>So what do we look for?</a:t>
            </a:r>
            <a:endParaRPr lang="en-US" sz="100" b="1" dirty="0"/>
          </a:p>
          <a:p>
            <a:endParaRPr lang="en-US" dirty="0" smtClean="0"/>
          </a:p>
          <a:p>
            <a:r>
              <a:rPr lang="en-US" dirty="0" smtClean="0"/>
              <a:t>We will look for different things depending on our role(s) in managing this disease. </a:t>
            </a:r>
          </a:p>
          <a:p>
            <a:r>
              <a:rPr lang="en-US" b="1" dirty="0" smtClean="0"/>
              <a:t>(advance)</a:t>
            </a:r>
          </a:p>
          <a:p>
            <a:endParaRPr lang="en-US" dirty="0" smtClean="0"/>
          </a:p>
          <a:p>
            <a:r>
              <a:rPr lang="en-US" dirty="0" smtClean="0"/>
              <a:t>A nursery grower or state regulatory official may look for the first sign of disease-which may typically be one or more dark foliar lesions. </a:t>
            </a:r>
          </a:p>
          <a:p>
            <a:pPr defTabSz="881390">
              <a:defRPr/>
            </a:pPr>
            <a:r>
              <a:rPr lang="en-US" b="1" dirty="0"/>
              <a:t>(next slide)</a:t>
            </a:r>
            <a:endParaRPr lang="en-US" sz="500" b="1" dirty="0"/>
          </a:p>
        </p:txBody>
      </p:sp>
      <p:sp>
        <p:nvSpPr>
          <p:cNvPr id="4" name="Slide Number Placeholder 3"/>
          <p:cNvSpPr>
            <a:spLocks noGrp="1"/>
          </p:cNvSpPr>
          <p:nvPr>
            <p:ph type="sldNum" sz="quarter" idx="10"/>
          </p:nvPr>
        </p:nvSpPr>
        <p:spPr/>
        <p:txBody>
          <a:bodyPr/>
          <a:lstStyle/>
          <a:p>
            <a:fld id="{E30AA122-C1DB-450D-8C68-341F62184D95}" type="slidenum">
              <a:rPr lang="en-US" smtClean="0"/>
              <a:t>10</a:t>
            </a:fld>
            <a:endParaRPr lang="en-US"/>
          </a:p>
        </p:txBody>
      </p:sp>
    </p:spTree>
    <p:extLst>
      <p:ext uri="{BB962C8B-B14F-4D97-AF65-F5344CB8AC3E}">
        <p14:creationId xmlns:p14="http://schemas.microsoft.com/office/powerpoint/2010/main" val="879272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A homeowner or landscape professional may look for overall symptoms such as sudden decline, off color foliage and/or shedding of foliage. </a:t>
            </a:r>
            <a:br>
              <a:rPr lang="en-US" dirty="0" smtClean="0"/>
            </a:br>
            <a:r>
              <a:rPr lang="en-US" b="1" dirty="0"/>
              <a:t>(next slide)</a:t>
            </a:r>
            <a:endParaRPr lang="en-US" sz="500" b="1"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11</a:t>
            </a:fld>
            <a:endParaRPr lang="en-US"/>
          </a:p>
        </p:txBody>
      </p:sp>
    </p:spTree>
    <p:extLst>
      <p:ext uri="{BB962C8B-B14F-4D97-AF65-F5344CB8AC3E}">
        <p14:creationId xmlns:p14="http://schemas.microsoft.com/office/powerpoint/2010/main" val="620796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laboratory, we look for symptoms and signs of the fungus to confirm an infection. </a:t>
            </a:r>
          </a:p>
          <a:p>
            <a:r>
              <a:rPr lang="en-US" dirty="0" smtClean="0"/>
              <a:t>On the left are bare stems with dark twig</a:t>
            </a:r>
            <a:r>
              <a:rPr lang="en-US" baseline="0" dirty="0" smtClean="0"/>
              <a:t> lesions, on the right we have zoomed in on a leaf lesion and can just see fungal fruiting structures and spores of the target fungus. </a:t>
            </a:r>
            <a:endParaRPr lang="en-US" dirty="0" smtClean="0"/>
          </a:p>
          <a:p>
            <a:pPr defTabSz="881390">
              <a:defRPr/>
            </a:pPr>
            <a:r>
              <a:rPr lang="en-US" b="1" dirty="0"/>
              <a:t>(next slide)</a:t>
            </a:r>
            <a:endParaRPr lang="en-US" sz="500" b="1" dirty="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12</a:t>
            </a:fld>
            <a:endParaRPr lang="en-US"/>
          </a:p>
        </p:txBody>
      </p:sp>
    </p:spTree>
    <p:extLst>
      <p:ext uri="{BB962C8B-B14F-4D97-AF65-F5344CB8AC3E}">
        <p14:creationId xmlns:p14="http://schemas.microsoft.com/office/powerpoint/2010/main" val="2093991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This is not always easy to do…samples in poor condition can be covered with other fungi. </a:t>
            </a:r>
          </a:p>
          <a:p>
            <a:endParaRPr lang="en-US" dirty="0" smtClean="0"/>
          </a:p>
          <a:p>
            <a:pPr defTabSz="881390">
              <a:defRPr/>
            </a:pPr>
            <a:r>
              <a:rPr lang="en-US" b="1" dirty="0"/>
              <a:t>(next slide)</a:t>
            </a:r>
            <a:endParaRPr lang="en-US" sz="500" b="1" dirty="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13</a:t>
            </a:fld>
            <a:endParaRPr lang="en-US"/>
          </a:p>
        </p:txBody>
      </p:sp>
    </p:spTree>
    <p:extLst>
      <p:ext uri="{BB962C8B-B14F-4D97-AF65-F5344CB8AC3E}">
        <p14:creationId xmlns:p14="http://schemas.microsoft.com/office/powerpoint/2010/main" val="2054145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looks like a pretty healthy boxwood branch, doesn’t it?</a:t>
            </a:r>
          </a:p>
          <a:p>
            <a:endParaRPr lang="en-US" dirty="0" smtClean="0"/>
          </a:p>
          <a:p>
            <a:r>
              <a:rPr lang="en-US" dirty="0" smtClean="0"/>
              <a:t>But is it</a:t>
            </a:r>
            <a:r>
              <a:rPr lang="en-US" baseline="0" dirty="0" smtClean="0"/>
              <a:t> really?</a:t>
            </a:r>
          </a:p>
          <a:p>
            <a:endParaRPr lang="en-US" dirty="0" smtClean="0"/>
          </a:p>
          <a:p>
            <a:pPr defTabSz="881390">
              <a:defRPr/>
            </a:pPr>
            <a:r>
              <a:rPr lang="en-US" b="1" dirty="0"/>
              <a:t>(advance)</a:t>
            </a:r>
          </a:p>
          <a:p>
            <a:pPr defTabSz="881390">
              <a:defRPr/>
            </a:pPr>
            <a:endParaRPr lang="en-US" b="1" dirty="0"/>
          </a:p>
          <a:p>
            <a:r>
              <a:rPr lang="en-US" dirty="0" smtClean="0"/>
              <a:t>Take a closer look and we find dark lesions</a:t>
            </a:r>
            <a:r>
              <a:rPr lang="en-US" baseline="0" dirty="0" smtClean="0"/>
              <a:t> on green twigs. </a:t>
            </a:r>
          </a:p>
          <a:p>
            <a:r>
              <a:rPr lang="en-US" baseline="0" dirty="0" smtClean="0"/>
              <a:t>This could be boxwood blight!</a:t>
            </a:r>
            <a:endParaRPr lang="en-US" dirty="0" smtClean="0"/>
          </a:p>
          <a:p>
            <a:pPr defTabSz="881390">
              <a:defRPr/>
            </a:pPr>
            <a:r>
              <a:rPr lang="en-US" b="1" dirty="0" smtClean="0"/>
              <a:t> (next slide)</a:t>
            </a:r>
            <a:endParaRPr lang="en-US" b="1" dirty="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14</a:t>
            </a:fld>
            <a:endParaRPr lang="en-US"/>
          </a:p>
        </p:txBody>
      </p:sp>
    </p:spTree>
    <p:extLst>
      <p:ext uri="{BB962C8B-B14F-4D97-AF65-F5344CB8AC3E}">
        <p14:creationId xmlns:p14="http://schemas.microsoft.com/office/powerpoint/2010/main" val="1687695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aramond" panose="02020404030301010803" pitchFamily="18" charset="0"/>
              </a:rPr>
              <a:t>To begin to process a freshly collected suspect boxwood blight sample, you will need the following supplies and equipment:</a:t>
            </a:r>
          </a:p>
          <a:p>
            <a:endParaRPr lang="en-US" dirty="0">
              <a:latin typeface="Garamond" panose="02020404030301010803" pitchFamily="18" charset="0"/>
            </a:endParaRPr>
          </a:p>
          <a:p>
            <a:r>
              <a:rPr lang="en-US" dirty="0">
                <a:latin typeface="Garamond" panose="02020404030301010803" pitchFamily="18" charset="0"/>
              </a:rPr>
              <a:t>--A dissecting microscope with a good light source</a:t>
            </a:r>
          </a:p>
          <a:p>
            <a:r>
              <a:rPr lang="en-US" dirty="0">
                <a:latin typeface="Garamond" panose="02020404030301010803" pitchFamily="18" charset="0"/>
              </a:rPr>
              <a:t>--A compound microscope</a:t>
            </a:r>
          </a:p>
          <a:p>
            <a:r>
              <a:rPr lang="en-US" dirty="0">
                <a:latin typeface="Garamond" panose="02020404030301010803" pitchFamily="18" charset="0"/>
              </a:rPr>
              <a:t>--Microscope slides and cover slips</a:t>
            </a:r>
          </a:p>
          <a:p>
            <a:r>
              <a:rPr lang="en-US" dirty="0">
                <a:latin typeface="Garamond" panose="02020404030301010803" pitchFamily="18" charset="0"/>
              </a:rPr>
              <a:t>--A small forceps or tweezers</a:t>
            </a:r>
          </a:p>
          <a:p>
            <a:r>
              <a:rPr lang="en-US" dirty="0"/>
              <a:t>--Paper towels or “</a:t>
            </a:r>
            <a:r>
              <a:rPr lang="en-US" dirty="0" err="1"/>
              <a:t>kimwipes</a:t>
            </a:r>
            <a:r>
              <a:rPr lang="en-US" dirty="0"/>
              <a:t>”– we suggest small boxes of “</a:t>
            </a:r>
            <a:r>
              <a:rPr lang="en-US" dirty="0" err="1"/>
              <a:t>kimwipes</a:t>
            </a:r>
            <a:r>
              <a:rPr lang="en-US" dirty="0"/>
              <a:t>” or similar clean paper product</a:t>
            </a:r>
          </a:p>
          <a:p>
            <a:r>
              <a:rPr lang="en-US" dirty="0"/>
              <a:t>--A small water bottle—preferably with a spout that allows only drops of water to be dispensed </a:t>
            </a:r>
          </a:p>
          <a:p>
            <a:r>
              <a:rPr lang="en-US" dirty="0"/>
              <a:t>--“Moist Chambers”---we suggest glass or disposable plastic petri dishes </a:t>
            </a:r>
          </a:p>
          <a:p>
            <a:r>
              <a:rPr lang="en-US" dirty="0"/>
              <a:t>--Clean-up supplies</a:t>
            </a:r>
          </a:p>
          <a:p>
            <a:endParaRPr lang="en-US" dirty="0"/>
          </a:p>
          <a:p>
            <a:pPr defTabSz="881390">
              <a:defRPr/>
            </a:pPr>
            <a:r>
              <a:rPr lang="en-US" b="1" dirty="0"/>
              <a:t>(next slide)</a:t>
            </a:r>
            <a:endParaRPr lang="en-US" dirty="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15</a:t>
            </a:fld>
            <a:endParaRPr lang="en-US"/>
          </a:p>
        </p:txBody>
      </p:sp>
    </p:spTree>
    <p:extLst>
      <p:ext uri="{BB962C8B-B14F-4D97-AF65-F5344CB8AC3E}">
        <p14:creationId xmlns:p14="http://schemas.microsoft.com/office/powerpoint/2010/main" val="3036056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These are items needed to handle samples and make slides</a:t>
            </a:r>
          </a:p>
          <a:p>
            <a:pPr defTabSz="881390">
              <a:defRPr/>
            </a:pPr>
            <a:r>
              <a:rPr lang="en-US" b="1" dirty="0"/>
              <a:t>(next slide)</a:t>
            </a:r>
            <a:endParaRPr lang="en-US" dirty="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16</a:t>
            </a:fld>
            <a:endParaRPr lang="en-US"/>
          </a:p>
        </p:txBody>
      </p:sp>
    </p:spTree>
    <p:extLst>
      <p:ext uri="{BB962C8B-B14F-4D97-AF65-F5344CB8AC3E}">
        <p14:creationId xmlns:p14="http://schemas.microsoft.com/office/powerpoint/2010/main" val="3312100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500" b="1" dirty="0"/>
              <a:t>Examine the Sample:</a:t>
            </a:r>
          </a:p>
          <a:p>
            <a:pPr algn="ctr"/>
            <a:endParaRPr lang="en-US" sz="800" b="1" dirty="0"/>
          </a:p>
          <a:p>
            <a:r>
              <a:rPr lang="en-US" dirty="0" smtClean="0"/>
              <a:t>Briefly look over the sample, checking for evidence of dark leaf spots or twig lesions resembling those shown in the following series of photos </a:t>
            </a:r>
          </a:p>
          <a:p>
            <a:endParaRPr lang="en-US" dirty="0" smtClean="0"/>
          </a:p>
          <a:p>
            <a:r>
              <a:rPr lang="en-US" dirty="0" smtClean="0"/>
              <a:t>You want to do this because sometimes you will just get lucky…</a:t>
            </a:r>
          </a:p>
          <a:p>
            <a:endParaRPr lang="en-US" dirty="0" smtClean="0"/>
          </a:p>
          <a:p>
            <a:r>
              <a:rPr lang="en-US" dirty="0" smtClean="0"/>
              <a:t>If the sample was in good shape when collected the fungus just might be </a:t>
            </a:r>
            <a:r>
              <a:rPr lang="en-US" dirty="0" err="1" smtClean="0"/>
              <a:t>sporulating</a:t>
            </a:r>
            <a:r>
              <a:rPr lang="en-US" dirty="0" smtClean="0"/>
              <a:t> on the sample when you receive it, and that could save you a lot of time confirming boxwood blight. </a:t>
            </a:r>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17</a:t>
            </a:fld>
            <a:endParaRPr lang="en-US"/>
          </a:p>
        </p:txBody>
      </p:sp>
    </p:spTree>
    <p:extLst>
      <p:ext uri="{BB962C8B-B14F-4D97-AF65-F5344CB8AC3E}">
        <p14:creationId xmlns:p14="http://schemas.microsoft.com/office/powerpoint/2010/main" val="1507439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Examine a stem/branch for leaves exhibiting dark spots. </a:t>
            </a:r>
          </a:p>
          <a:p>
            <a:pPr defTabSz="881390">
              <a:defRPr/>
            </a:pPr>
            <a:endParaRPr lang="en-US" dirty="0"/>
          </a:p>
          <a:p>
            <a:pPr defTabSz="881390">
              <a:defRPr/>
            </a:pPr>
            <a:r>
              <a:rPr lang="en-US" dirty="0"/>
              <a:t>With a smaller branch sample, you may be able to examine the entire sample under the dissecting microscope. </a:t>
            </a:r>
          </a:p>
          <a:p>
            <a:endParaRPr lang="en-US" dirty="0"/>
          </a:p>
          <a:p>
            <a:r>
              <a:rPr lang="en-US" dirty="0"/>
              <a:t>With a larger branch sample, you might start by gently shaking loose leaves onto a paper towel and examining those leaves using a dissecting microscope.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b="1" kern="1200" dirty="0" smtClean="0">
                <a:solidFill>
                  <a:schemeClr val="tx1"/>
                </a:solidFill>
                <a:effectLst/>
                <a:latin typeface="+mn-lt"/>
                <a:ea typeface="+mn-ea"/>
                <a:cs typeface="+mn-cs"/>
              </a:rPr>
              <a:t> (advance)</a:t>
            </a:r>
            <a:endParaRPr lang="en-US" sz="1200" kern="1200" dirty="0" smtClean="0">
              <a:solidFill>
                <a:schemeClr val="tx1"/>
              </a:solidFill>
              <a:effectLst/>
              <a:latin typeface="+mn-lt"/>
              <a:ea typeface="+mn-ea"/>
              <a:cs typeface="+mn-cs"/>
            </a:endParaRPr>
          </a:p>
          <a:p>
            <a:endParaRPr lang="en-US" dirty="0"/>
          </a:p>
          <a:p>
            <a:r>
              <a:rPr lang="en-US" dirty="0"/>
              <a:t>For either sample size, look for green leaves showing dark lesions; these may be visible on both upper and lower leaf surfaces. Select individual symptomatic leaves, and using forceps or tweezers, grab the leaf at the petiole to remove it without destroying any fruiting structures that may already be present. </a:t>
            </a:r>
          </a:p>
          <a:p>
            <a:r>
              <a:rPr lang="en-US" dirty="0"/>
              <a:t> </a:t>
            </a:r>
          </a:p>
          <a:p>
            <a:r>
              <a:rPr lang="en-US" dirty="0"/>
              <a:t>Place leaves bottom side up on a paper towel or on a mildly damp </a:t>
            </a:r>
            <a:r>
              <a:rPr lang="en-US" dirty="0" err="1"/>
              <a:t>kim</a:t>
            </a:r>
            <a:r>
              <a:rPr lang="en-US" dirty="0"/>
              <a:t> wipe, tissue, etc. in a shallow moist chamber.  Again---use the forceps to handle leaves at this time so that you do not rub the spores off of the surface or contaminate the sample.  </a:t>
            </a:r>
          </a:p>
          <a:p>
            <a:r>
              <a:rPr lang="en-US" dirty="0"/>
              <a:t> </a:t>
            </a:r>
          </a:p>
          <a:p>
            <a:r>
              <a:rPr lang="en-US" b="1" dirty="0"/>
              <a:t>(next slide)</a:t>
            </a:r>
            <a:endParaRPr lang="en-US" dirty="0"/>
          </a:p>
          <a:p>
            <a:pPr defTabSz="881390">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18</a:t>
            </a:fld>
            <a:endParaRPr lang="en-US"/>
          </a:p>
        </p:txBody>
      </p:sp>
    </p:spTree>
    <p:extLst>
      <p:ext uri="{BB962C8B-B14F-4D97-AF65-F5344CB8AC3E}">
        <p14:creationId xmlns:p14="http://schemas.microsoft.com/office/powerpoint/2010/main" val="3838043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Examine individual leaves more closely…sporulation will usually develop on the underside of the leaf</a:t>
            </a:r>
            <a:r>
              <a:rPr lang="en-US" dirty="0" smtClean="0"/>
              <a:t>.</a:t>
            </a:r>
          </a:p>
          <a:p>
            <a:r>
              <a:rPr lang="en-US" sz="1200" b="1" kern="1200" dirty="0" smtClean="0">
                <a:solidFill>
                  <a:schemeClr val="tx1"/>
                </a:solidFill>
                <a:effectLst/>
                <a:latin typeface="+mn-lt"/>
                <a:ea typeface="+mn-ea"/>
                <a:cs typeface="+mn-cs"/>
              </a:rPr>
              <a:t>(advance)</a:t>
            </a:r>
            <a:endParaRPr lang="en-US" sz="1200" kern="1200" dirty="0" smtClean="0">
              <a:solidFill>
                <a:schemeClr val="tx1"/>
              </a:solidFill>
              <a:effectLst/>
              <a:latin typeface="+mn-lt"/>
              <a:ea typeface="+mn-ea"/>
              <a:cs typeface="+mn-cs"/>
            </a:endParaRPr>
          </a:p>
          <a:p>
            <a:r>
              <a:rPr lang="en-US" dirty="0"/>
              <a:t> </a:t>
            </a:r>
          </a:p>
          <a:p>
            <a:r>
              <a:rPr lang="en-US" dirty="0"/>
              <a:t>Light colored mycelium on the undersurface of a dark lesion could be the target fungus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b="1" kern="1200" dirty="0" smtClean="0">
                <a:solidFill>
                  <a:schemeClr val="tx1"/>
                </a:solidFill>
                <a:effectLst/>
                <a:latin typeface="+mn-lt"/>
                <a:ea typeface="+mn-ea"/>
                <a:cs typeface="+mn-cs"/>
              </a:rPr>
              <a:t>(advance)</a:t>
            </a:r>
            <a:endParaRPr lang="en-US" sz="1200" kern="1200" dirty="0" smtClean="0">
              <a:solidFill>
                <a:schemeClr val="tx1"/>
              </a:solidFill>
              <a:effectLst/>
              <a:latin typeface="+mn-lt"/>
              <a:ea typeface="+mn-ea"/>
              <a:cs typeface="+mn-cs"/>
            </a:endParaRPr>
          </a:p>
          <a:p>
            <a:endParaRPr lang="en-US" dirty="0"/>
          </a:p>
          <a:p>
            <a:r>
              <a:rPr lang="en-US" dirty="0"/>
              <a:t>Look for thin patches of white mycelium; this should be most </a:t>
            </a:r>
            <a:r>
              <a:rPr lang="en-US" dirty="0" smtClean="0"/>
              <a:t>evident </a:t>
            </a:r>
            <a:r>
              <a:rPr lang="en-US" dirty="0"/>
              <a:t>on the lower surface of leaves, beneath the dark lesions. Dense mycelium may be another fungus or a later stage that no longer contains spores useful for identification</a:t>
            </a:r>
          </a:p>
          <a:p>
            <a:r>
              <a:rPr lang="en-US" dirty="0"/>
              <a:t> </a:t>
            </a:r>
          </a:p>
          <a:p>
            <a:r>
              <a:rPr lang="en-US" dirty="0"/>
              <a:t>Mycelium will not always be present when you first receive the sample, but leaves showing mycelium may provide sporulation more quickly when incubated than leaves that only exhibit dark spots. </a:t>
            </a:r>
          </a:p>
          <a:p>
            <a:r>
              <a:rPr lang="en-US" dirty="0"/>
              <a:t> </a:t>
            </a:r>
          </a:p>
          <a:p>
            <a:r>
              <a:rPr lang="en-US" b="1" dirty="0"/>
              <a:t>(next slide)</a:t>
            </a:r>
            <a:endParaRPr lang="en-US" dirty="0"/>
          </a:p>
          <a:p>
            <a:pPr defTabSz="881390">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19</a:t>
            </a:fld>
            <a:endParaRPr lang="en-US"/>
          </a:p>
        </p:txBody>
      </p:sp>
    </p:spTree>
    <p:extLst>
      <p:ext uri="{BB962C8B-B14F-4D97-AF65-F5344CB8AC3E}">
        <p14:creationId xmlns:p14="http://schemas.microsoft.com/office/powerpoint/2010/main" val="144065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Boxwood Blight?</a:t>
            </a:r>
          </a:p>
          <a:p>
            <a:endParaRPr lang="en-US" b="1" dirty="0"/>
          </a:p>
          <a:p>
            <a:r>
              <a:rPr lang="en-US" dirty="0"/>
              <a:t>Boxwood blight is a disease caused by the fungus </a:t>
            </a:r>
            <a:r>
              <a:rPr lang="en-US" i="1" dirty="0" err="1"/>
              <a:t>Calonectria</a:t>
            </a:r>
            <a:r>
              <a:rPr lang="en-US" i="1" dirty="0"/>
              <a:t> </a:t>
            </a:r>
            <a:r>
              <a:rPr lang="en-US" i="1" dirty="0" err="1"/>
              <a:t>pseudonaviculata</a:t>
            </a:r>
            <a:r>
              <a:rPr lang="en-US" dirty="0"/>
              <a:t>, but we are most familiar with the asexual/imperfect/conidial state, </a:t>
            </a:r>
            <a:r>
              <a:rPr lang="en-US" i="1" dirty="0" err="1"/>
              <a:t>Cylindrocladium</a:t>
            </a:r>
            <a:r>
              <a:rPr lang="en-US" i="1" dirty="0"/>
              <a:t> </a:t>
            </a:r>
            <a:r>
              <a:rPr lang="en-US" i="1" dirty="0" err="1"/>
              <a:t>pseudonaviculatum</a:t>
            </a:r>
            <a:r>
              <a:rPr lang="en-US" i="1" dirty="0"/>
              <a:t> (</a:t>
            </a:r>
            <a:r>
              <a:rPr lang="en-US" i="1" dirty="0" err="1"/>
              <a:t>syn</a:t>
            </a:r>
            <a:r>
              <a:rPr lang="en-US" i="1" dirty="0"/>
              <a:t> = C. </a:t>
            </a:r>
            <a:r>
              <a:rPr lang="en-US" i="1" dirty="0" err="1"/>
              <a:t>buxicola</a:t>
            </a:r>
            <a:r>
              <a:rPr lang="en-US" i="1" dirty="0"/>
              <a:t>).</a:t>
            </a:r>
            <a:endParaRPr lang="en-US" dirty="0"/>
          </a:p>
          <a:p>
            <a:r>
              <a:rPr lang="en-US" dirty="0"/>
              <a:t>The fungus infects boxwood, and when active, can cause leaf spots, twig lesions, shedding of foliage and death of the infected plant. </a:t>
            </a:r>
          </a:p>
          <a:p>
            <a:pPr defTabSz="881390">
              <a:defRPr/>
            </a:pPr>
            <a:r>
              <a:rPr lang="en-US" dirty="0"/>
              <a:t>The fungus produces copious spores of the conidial state of the fungus on infected tissue. When diagnosing boxwood blight, we look for the conidial state.</a:t>
            </a:r>
          </a:p>
          <a:p>
            <a:endParaRPr lang="en-US" dirty="0"/>
          </a:p>
          <a:p>
            <a:r>
              <a:rPr lang="en-US" dirty="0"/>
              <a:t>(By the time the first symptoms are observed on an individual plant, asymptomatic tissues may already be infected.)</a:t>
            </a:r>
          </a:p>
          <a:p>
            <a:pPr defTabSz="881390">
              <a:defRPr/>
            </a:pPr>
            <a:r>
              <a:rPr lang="en-US" b="1" dirty="0"/>
              <a:t>(next slide)</a:t>
            </a:r>
            <a:endParaRPr lang="en-US" dirty="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2</a:t>
            </a:fld>
            <a:endParaRPr lang="en-US"/>
          </a:p>
        </p:txBody>
      </p:sp>
    </p:spTree>
    <p:extLst>
      <p:ext uri="{BB962C8B-B14F-4D97-AF65-F5344CB8AC3E}">
        <p14:creationId xmlns:p14="http://schemas.microsoft.com/office/powerpoint/2010/main" val="616786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good dissecting microscope, you may be able to see the overall fruiting structure of the fungus on the leaf surface.  </a:t>
            </a:r>
          </a:p>
          <a:p>
            <a:pPr defTabSz="881390">
              <a:defRPr/>
            </a:pPr>
            <a:r>
              <a:rPr lang="en-US" dirty="0"/>
              <a:t>Including the vesicle (arrow) that stands out above a cluster of spores. </a:t>
            </a:r>
          </a:p>
          <a:p>
            <a:endParaRPr lang="en-US" dirty="0"/>
          </a:p>
          <a:p>
            <a:pPr defTabSz="881390">
              <a:defRPr/>
            </a:pPr>
            <a:r>
              <a:rPr lang="en-US" b="1" dirty="0"/>
              <a:t>(next slide)</a:t>
            </a:r>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20</a:t>
            </a:fld>
            <a:endParaRPr lang="en-US"/>
          </a:p>
        </p:txBody>
      </p:sp>
    </p:spTree>
    <p:extLst>
      <p:ext uri="{BB962C8B-B14F-4D97-AF65-F5344CB8AC3E}">
        <p14:creationId xmlns:p14="http://schemas.microsoft.com/office/powerpoint/2010/main" val="808614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step is to be certain</a:t>
            </a:r>
            <a:r>
              <a:rPr lang="en-US" baseline="0" dirty="0" smtClean="0"/>
              <a:t> you can see the appropriate structures to identify the fungus. </a:t>
            </a:r>
          </a:p>
          <a:p>
            <a:r>
              <a:rPr lang="en-US" dirty="0" smtClean="0"/>
              <a:t>Remove a clean slide from the box</a:t>
            </a:r>
          </a:p>
          <a:p>
            <a:pPr defTabSz="881390">
              <a:defRPr/>
            </a:pPr>
            <a:r>
              <a:rPr lang="en-US" sz="800" b="1" dirty="0">
                <a:latin typeface="Garamond" panose="02020404030301010803" pitchFamily="18" charset="0"/>
              </a:rPr>
              <a:t>(next slide)</a:t>
            </a:r>
            <a:endParaRPr lang="en-US" sz="800" dirty="0">
              <a:latin typeface="Garamond" panose="02020404030301010803" pitchFamily="18" charset="0"/>
            </a:endParaRPr>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21</a:t>
            </a:fld>
            <a:endParaRPr lang="en-US"/>
          </a:p>
        </p:txBody>
      </p:sp>
    </p:spTree>
    <p:extLst>
      <p:ext uri="{BB962C8B-B14F-4D97-AF65-F5344CB8AC3E}">
        <p14:creationId xmlns:p14="http://schemas.microsoft.com/office/powerpoint/2010/main" val="1218514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Place a small drop of water on the slide. On a 25 by 75 mm slide, you should have room for three bits of sample tissue and 3 cover slips... The “sample” in this slide is represented by a small amount of green dye—so you can see that you do not want a thick piece of plant tissue on the slide. </a:t>
            </a:r>
          </a:p>
          <a:p>
            <a:pPr defTabSz="881390">
              <a:defRPr/>
            </a:pPr>
            <a:r>
              <a:rPr lang="en-US" b="1" dirty="0"/>
              <a:t>(advance)</a:t>
            </a:r>
            <a:endParaRPr lang="en-US" dirty="0"/>
          </a:p>
          <a:p>
            <a:endParaRPr lang="en-US" dirty="0"/>
          </a:p>
          <a:p>
            <a:r>
              <a:rPr lang="en-US" dirty="0"/>
              <a:t>Scrape a small bit of mycelium from the sample surface using an insect pin or other fine tipped tool such as fine forceps/tweezers. </a:t>
            </a:r>
          </a:p>
          <a:p>
            <a:r>
              <a:rPr lang="en-US" dirty="0"/>
              <a:t>Place your fungal sample into the water drop </a:t>
            </a:r>
          </a:p>
          <a:p>
            <a:pPr defTabSz="881390">
              <a:defRPr/>
            </a:pPr>
            <a:r>
              <a:rPr lang="en-US" b="1" dirty="0"/>
              <a:t>(advance)</a:t>
            </a:r>
            <a:endParaRPr lang="en-US" dirty="0"/>
          </a:p>
          <a:p>
            <a:endParaRPr lang="en-US" sz="800" dirty="0">
              <a:latin typeface="Garamond" panose="02020404030301010803" pitchFamily="18" charset="0"/>
            </a:endParaRPr>
          </a:p>
          <a:p>
            <a:r>
              <a:rPr lang="en-US" sz="800" dirty="0">
                <a:latin typeface="Garamond" panose="02020404030301010803" pitchFamily="18" charset="0"/>
              </a:rPr>
              <a:t>Gently place a cover slip over each sample as shown</a:t>
            </a:r>
          </a:p>
          <a:p>
            <a:endParaRPr lang="en-US" sz="800" dirty="0">
              <a:latin typeface="Garamond" panose="02020404030301010803" pitchFamily="18" charset="0"/>
            </a:endParaRPr>
          </a:p>
          <a:p>
            <a:pPr defTabSz="881390">
              <a:defRPr/>
            </a:pPr>
            <a:r>
              <a:rPr lang="en-US" sz="800" b="1" dirty="0">
                <a:latin typeface="Garamond" panose="02020404030301010803" pitchFamily="18" charset="0"/>
              </a:rPr>
              <a:t>(next slide)</a:t>
            </a:r>
            <a:endParaRPr lang="en-US" sz="800" dirty="0">
              <a:latin typeface="Garamond" panose="02020404030301010803" pitchFamily="18" charset="0"/>
            </a:endParaRPr>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22</a:t>
            </a:fld>
            <a:endParaRPr lang="en-US"/>
          </a:p>
        </p:txBody>
      </p:sp>
    </p:spTree>
    <p:extLst>
      <p:ext uri="{BB962C8B-B14F-4D97-AF65-F5344CB8AC3E}">
        <p14:creationId xmlns:p14="http://schemas.microsoft.com/office/powerpoint/2010/main" val="1647478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aramond" panose="02020404030301010803" pitchFamily="18" charset="0"/>
              </a:rPr>
              <a:t>Examine the slide under the compound microscope for evidence of the pathogen such as elongated two cells conidia or characteristic vesicles as shown </a:t>
            </a:r>
            <a:r>
              <a:rPr lang="en-US" dirty="0"/>
              <a:t>earlier in this module….</a:t>
            </a:r>
            <a:endParaRPr lang="en-US" sz="800" dirty="0">
              <a:latin typeface="Garamond" panose="02020404030301010803" pitchFamily="18" charset="0"/>
            </a:endParaRPr>
          </a:p>
          <a:p>
            <a:pPr defTabSz="881390">
              <a:defRPr/>
            </a:pPr>
            <a:r>
              <a:rPr lang="en-US" sz="800" b="1" dirty="0">
                <a:latin typeface="Garamond" panose="02020404030301010803" pitchFamily="18" charset="0"/>
              </a:rPr>
              <a:t>(next slide)</a:t>
            </a:r>
            <a:endParaRPr lang="en-US" sz="800" dirty="0">
              <a:latin typeface="Garamond" panose="02020404030301010803" pitchFamily="18" charset="0"/>
            </a:endParaRPr>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23</a:t>
            </a:fld>
            <a:endParaRPr lang="en-US"/>
          </a:p>
        </p:txBody>
      </p:sp>
    </p:spTree>
    <p:extLst>
      <p:ext uri="{BB962C8B-B14F-4D97-AF65-F5344CB8AC3E}">
        <p14:creationId xmlns:p14="http://schemas.microsoft.com/office/powerpoint/2010/main" val="2271093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smtClean="0"/>
          </a:p>
          <a:p>
            <a:r>
              <a:rPr lang="en-US" i="1" dirty="0" smtClean="0"/>
              <a:t>(Information from</a:t>
            </a:r>
            <a:r>
              <a:rPr lang="en-US" i="1" baseline="0" dirty="0" smtClean="0"/>
              <a:t> </a:t>
            </a:r>
            <a:r>
              <a:rPr lang="en-US" i="1" dirty="0" smtClean="0"/>
              <a:t>this</a:t>
            </a:r>
            <a:r>
              <a:rPr lang="en-US" i="1" baseline="0" dirty="0" smtClean="0"/>
              <a:t> slide </a:t>
            </a:r>
            <a:r>
              <a:rPr lang="en-US" i="1" dirty="0" smtClean="0"/>
              <a:t>is </a:t>
            </a:r>
            <a:r>
              <a:rPr lang="en-US" i="1" baseline="0" dirty="0" smtClean="0"/>
              <a:t>provided as a handout for future reference.)</a:t>
            </a:r>
          </a:p>
          <a:p>
            <a:endParaRPr lang="en-US" i="1" baseline="0" dirty="0" smtClean="0"/>
          </a:p>
          <a:p>
            <a:r>
              <a:rPr lang="en-US" i="1" baseline="0" dirty="0" smtClean="0"/>
              <a:t>  </a:t>
            </a:r>
            <a:r>
              <a:rPr lang="en-US" b="1" dirty="0" smtClean="0"/>
              <a:t>If you cannot confirm the disease from a fresh sample… </a:t>
            </a:r>
            <a:endParaRPr lang="en-US" dirty="0" smtClean="0"/>
          </a:p>
          <a:p>
            <a:pPr>
              <a:spcAft>
                <a:spcPts val="1157"/>
              </a:spcAft>
            </a:pPr>
            <a:r>
              <a:rPr lang="en-US" dirty="0" smtClean="0"/>
              <a:t>…the next step it to set up tissue in a </a:t>
            </a:r>
            <a:r>
              <a:rPr lang="en-US" b="1" u="sng" dirty="0" smtClean="0"/>
              <a:t>moist chamber</a:t>
            </a:r>
            <a:endParaRPr lang="en-US" dirty="0" smtClean="0"/>
          </a:p>
          <a:p>
            <a:pPr algn="l"/>
            <a:endParaRPr lang="en-US" b="1" dirty="0" smtClean="0"/>
          </a:p>
          <a:p>
            <a:pPr algn="l"/>
            <a:r>
              <a:rPr lang="en-US" b="1" dirty="0" smtClean="0"/>
              <a:t>Setting up a moist chamber: </a:t>
            </a:r>
            <a:endParaRPr lang="en-US" dirty="0" smtClean="0"/>
          </a:p>
          <a:p>
            <a:r>
              <a:rPr lang="en-US" dirty="0" smtClean="0"/>
              <a:t>Set up at least one set of sample tissue in a moist chamber 1, 2, or 3 days before you know you will be able to look at it again.</a:t>
            </a:r>
          </a:p>
          <a:p>
            <a:r>
              <a:rPr lang="en-US" dirty="0" smtClean="0"/>
              <a:t>If symptoms are good and you can re-examine the sample over a few consecutive days, a single moist chamber with symptomatic tissue may be adequate</a:t>
            </a:r>
          </a:p>
          <a:p>
            <a:endParaRPr lang="en-US" dirty="0" smtClean="0"/>
          </a:p>
          <a:p>
            <a:r>
              <a:rPr lang="en-US" dirty="0"/>
              <a:t>If you know you can’t get back to the sample for a few days, setting up two or more moist chambers may suffice. If you have adequate tissue set up tissue at different temperatures. This fungus is known to grow on infected tissue at temperatures between about 41º and 86º F., but temperatures in the 70’s may produce the best sporulation.</a:t>
            </a:r>
          </a:p>
          <a:p>
            <a:pPr defTabSz="881390">
              <a:defRPr/>
            </a:pPr>
            <a:r>
              <a:rPr lang="en-US" b="1" kern="1200" dirty="0" smtClean="0">
                <a:solidFill>
                  <a:schemeClr val="tx1"/>
                </a:solidFill>
                <a:effectLst/>
              </a:rPr>
              <a:t> (next slide)</a:t>
            </a:r>
            <a:endParaRPr lang="en-US" kern="1200" dirty="0" smtClean="0">
              <a:solidFill>
                <a:schemeClr val="tx1"/>
              </a:solidFill>
              <a:effectLst/>
            </a:endParaRPr>
          </a:p>
          <a:p>
            <a:endParaRPr lang="en-US" sz="800" dirty="0"/>
          </a:p>
          <a:p>
            <a:r>
              <a:rPr lang="en-US" i="1" dirty="0" smtClean="0"/>
              <a:t> </a:t>
            </a:r>
          </a:p>
        </p:txBody>
      </p:sp>
      <p:sp>
        <p:nvSpPr>
          <p:cNvPr id="4" name="Slide Number Placeholder 3"/>
          <p:cNvSpPr>
            <a:spLocks noGrp="1"/>
          </p:cNvSpPr>
          <p:nvPr>
            <p:ph type="sldNum" sz="quarter" idx="10"/>
          </p:nvPr>
        </p:nvSpPr>
        <p:spPr/>
        <p:txBody>
          <a:bodyPr/>
          <a:lstStyle/>
          <a:p>
            <a:fld id="{E30AA122-C1DB-450D-8C68-341F62184D95}" type="slidenum">
              <a:rPr lang="en-US" smtClean="0"/>
              <a:t>24</a:t>
            </a:fld>
            <a:endParaRPr lang="en-US"/>
          </a:p>
        </p:txBody>
      </p:sp>
    </p:spTree>
    <p:extLst>
      <p:ext uri="{BB962C8B-B14F-4D97-AF65-F5344CB8AC3E}">
        <p14:creationId xmlns:p14="http://schemas.microsoft.com/office/powerpoint/2010/main" val="1240629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(Information from this slide is provided on a handout for future reference. )</a:t>
            </a:r>
          </a:p>
          <a:p>
            <a:endParaRPr lang="en-US" sz="1700" b="1" dirty="0"/>
          </a:p>
          <a:p>
            <a:pPr>
              <a:spcAft>
                <a:spcPts val="1157"/>
              </a:spcAft>
            </a:pPr>
            <a:r>
              <a:rPr lang="en-US" sz="1700" dirty="0"/>
              <a:t>In one or more petri dishes or equivalent container(s), fold, dampen, and place a small “</a:t>
            </a:r>
            <a:r>
              <a:rPr lang="en-US" sz="1700" dirty="0" err="1"/>
              <a:t>Kimwipe</a:t>
            </a:r>
            <a:r>
              <a:rPr lang="en-US" sz="1700" dirty="0"/>
              <a:t>” or paper towel in the bottom of the  container. </a:t>
            </a:r>
          </a:p>
          <a:p>
            <a:pPr>
              <a:spcAft>
                <a:spcPts val="1157"/>
              </a:spcAft>
            </a:pPr>
            <a:endParaRPr lang="en-US" sz="1700" dirty="0"/>
          </a:p>
          <a:p>
            <a:pPr>
              <a:spcAft>
                <a:spcPts val="1157"/>
              </a:spcAft>
            </a:pPr>
            <a:r>
              <a:rPr lang="en-US" sz="1700" dirty="0"/>
              <a:t>Using tweezers, pull individual leaves exhibiting any dark discoloration from the branches, and place them bottom side up in the petri dish as shown. </a:t>
            </a:r>
          </a:p>
          <a:p>
            <a:pPr>
              <a:spcAft>
                <a:spcPts val="1157"/>
              </a:spcAft>
            </a:pPr>
            <a:r>
              <a:rPr lang="en-US" sz="1700" dirty="0"/>
              <a:t>It’s okay if there is some overlap, but avoid just dropping leaves in as a small pile. If small twigs show dark lesions, small twig sections can also be included.</a:t>
            </a:r>
          </a:p>
          <a:p>
            <a:pPr>
              <a:spcAft>
                <a:spcPts val="1157"/>
              </a:spcAft>
            </a:pPr>
            <a:endParaRPr lang="en-US" sz="1700" dirty="0"/>
          </a:p>
          <a:p>
            <a:pPr>
              <a:spcAft>
                <a:spcPts val="1157"/>
              </a:spcAft>
            </a:pPr>
            <a:r>
              <a:rPr lang="en-US" sz="1700" dirty="0"/>
              <a:t>For large samples, use larger containers such as plastic bins.</a:t>
            </a:r>
            <a:endParaRPr lang="en-US" i="1" dirty="0" smtClean="0"/>
          </a:p>
        </p:txBody>
      </p:sp>
      <p:sp>
        <p:nvSpPr>
          <p:cNvPr id="4" name="Slide Number Placeholder 3"/>
          <p:cNvSpPr>
            <a:spLocks noGrp="1"/>
          </p:cNvSpPr>
          <p:nvPr>
            <p:ph type="sldNum" sz="quarter" idx="10"/>
          </p:nvPr>
        </p:nvSpPr>
        <p:spPr/>
        <p:txBody>
          <a:bodyPr/>
          <a:lstStyle/>
          <a:p>
            <a:fld id="{E30AA122-C1DB-450D-8C68-341F62184D95}" type="slidenum">
              <a:rPr lang="en-US" smtClean="0"/>
              <a:t>25</a:t>
            </a:fld>
            <a:endParaRPr lang="en-US"/>
          </a:p>
        </p:txBody>
      </p:sp>
    </p:spTree>
    <p:extLst>
      <p:ext uri="{BB962C8B-B14F-4D97-AF65-F5344CB8AC3E}">
        <p14:creationId xmlns:p14="http://schemas.microsoft.com/office/powerpoint/2010/main" val="2356047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a:t>
            </a:r>
            <a:r>
              <a:rPr lang="en-US" baseline="0" dirty="0" smtClean="0"/>
              <a:t> example of a finished moist chamber for incubation of boxwood leaves that show symptoms that may be due to infection by the boxwood blight pathogen.</a:t>
            </a:r>
          </a:p>
          <a:p>
            <a:endParaRPr lang="en-US" baseline="0" dirty="0" smtClean="0"/>
          </a:p>
          <a:p>
            <a:r>
              <a:rPr lang="en-US" baseline="0" dirty="0" smtClean="0"/>
              <a:t>A bonus when using a small container such as a petri dish is that is can be readily examined under a dissecting microscope without additional or excessive handling that may disrupt sporulation of the fungus.</a:t>
            </a:r>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26</a:t>
            </a:fld>
            <a:endParaRPr lang="en-US"/>
          </a:p>
        </p:txBody>
      </p:sp>
    </p:spTree>
    <p:extLst>
      <p:ext uri="{BB962C8B-B14F-4D97-AF65-F5344CB8AC3E}">
        <p14:creationId xmlns:p14="http://schemas.microsoft.com/office/powerpoint/2010/main" val="1233607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Examine tissue under the dissecting microscope. </a:t>
            </a:r>
          </a:p>
          <a:p>
            <a:r>
              <a:rPr lang="en-US" dirty="0"/>
              <a:t>Look for characteristic conidiophores with spores and vesicles. </a:t>
            </a:r>
          </a:p>
          <a:p>
            <a:r>
              <a:rPr lang="en-US" dirty="0" smtClean="0"/>
              <a:t>(</a:t>
            </a:r>
            <a:r>
              <a:rPr lang="en-US" b="1" dirty="0" smtClean="0"/>
              <a:t>advance</a:t>
            </a:r>
            <a:r>
              <a:rPr lang="en-US" baseline="0" dirty="0" smtClean="0"/>
              <a:t>)</a:t>
            </a:r>
          </a:p>
          <a:p>
            <a:r>
              <a:rPr lang="en-US" baseline="0" dirty="0" smtClean="0"/>
              <a:t>Closer view</a:t>
            </a:r>
          </a:p>
          <a:p>
            <a:pPr defTabSz="881390">
              <a:defRPr/>
            </a:pPr>
            <a:r>
              <a:rPr lang="en-US" dirty="0" smtClean="0"/>
              <a:t>(</a:t>
            </a:r>
            <a:r>
              <a:rPr lang="en-US" b="1" dirty="0" smtClean="0"/>
              <a:t>advance</a:t>
            </a:r>
            <a:r>
              <a:rPr lang="en-US" baseline="0" dirty="0" smtClean="0"/>
              <a:t>)</a:t>
            </a:r>
          </a:p>
          <a:p>
            <a:pPr defTabSz="881390">
              <a:defRPr/>
            </a:pPr>
            <a:r>
              <a:rPr lang="en-US" baseline="0" dirty="0" smtClean="0"/>
              <a:t>Closer view</a:t>
            </a:r>
          </a:p>
          <a:p>
            <a:pPr defTabSz="881390">
              <a:defRPr/>
            </a:pPr>
            <a:r>
              <a:rPr lang="en-US" dirty="0" smtClean="0"/>
              <a:t>(</a:t>
            </a:r>
            <a:r>
              <a:rPr lang="en-US" b="1" dirty="0" smtClean="0"/>
              <a:t>next slide</a:t>
            </a:r>
            <a:r>
              <a:rPr lang="en-US" baseline="0" dirty="0" smtClean="0"/>
              <a:t>)</a:t>
            </a:r>
          </a:p>
          <a:p>
            <a:endParaRPr lang="en-US" dirty="0" smtClean="0"/>
          </a:p>
        </p:txBody>
      </p:sp>
      <p:sp>
        <p:nvSpPr>
          <p:cNvPr id="4" name="Slide Number Placeholder 3"/>
          <p:cNvSpPr>
            <a:spLocks noGrp="1"/>
          </p:cNvSpPr>
          <p:nvPr>
            <p:ph type="sldNum" sz="quarter" idx="10"/>
          </p:nvPr>
        </p:nvSpPr>
        <p:spPr/>
        <p:txBody>
          <a:bodyPr/>
          <a:lstStyle/>
          <a:p>
            <a:fld id="{E30AA122-C1DB-450D-8C68-341F62184D95}" type="slidenum">
              <a:rPr lang="en-US" smtClean="0"/>
              <a:t>27</a:t>
            </a:fld>
            <a:endParaRPr lang="en-US"/>
          </a:p>
        </p:txBody>
      </p:sp>
    </p:spTree>
    <p:extLst>
      <p:ext uri="{BB962C8B-B14F-4D97-AF65-F5344CB8AC3E}">
        <p14:creationId xmlns:p14="http://schemas.microsoft.com/office/powerpoint/2010/main" val="4148012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Scrape</a:t>
            </a:r>
            <a:r>
              <a:rPr lang="en-US" baseline="0" dirty="0" smtClean="0"/>
              <a:t> off a small sample from any area that resembles any of these photos</a:t>
            </a:r>
          </a:p>
          <a:p>
            <a:r>
              <a:rPr lang="en-US" b="1" baseline="0" dirty="0" smtClean="0"/>
              <a:t>(advance)</a:t>
            </a:r>
          </a:p>
          <a:p>
            <a:pPr defTabSz="881390">
              <a:defRPr/>
            </a:pPr>
            <a:r>
              <a:rPr lang="en-US" dirty="0"/>
              <a:t>and gently place that sample into the water droplet on your slide.</a:t>
            </a:r>
            <a:endParaRPr lang="en-US" dirty="0" smtClean="0"/>
          </a:p>
          <a:p>
            <a:endParaRPr lang="en-US" dirty="0" smtClean="0"/>
          </a:p>
          <a:p>
            <a:pPr defTabSz="881390">
              <a:defRPr/>
            </a:pPr>
            <a:r>
              <a:rPr lang="en-US" baseline="0" dirty="0" smtClean="0"/>
              <a:t>(</a:t>
            </a: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28</a:t>
            </a:fld>
            <a:endParaRPr lang="en-US"/>
          </a:p>
        </p:txBody>
      </p:sp>
    </p:spTree>
    <p:extLst>
      <p:ext uri="{BB962C8B-B14F-4D97-AF65-F5344CB8AC3E}">
        <p14:creationId xmlns:p14="http://schemas.microsoft.com/office/powerpoint/2010/main" val="506423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Look for: </a:t>
            </a:r>
            <a:r>
              <a:rPr lang="en-US" dirty="0" smtClean="0"/>
              <a:t>Conidiophores (the entire fungal fruiting structure)</a:t>
            </a:r>
          </a:p>
          <a:p>
            <a:endParaRPr lang="en-US" dirty="0" smtClean="0"/>
          </a:p>
          <a:p>
            <a:r>
              <a:rPr lang="en-US" dirty="0" smtClean="0"/>
              <a:t>Elongate hyaline conidia (spores)</a:t>
            </a:r>
          </a:p>
          <a:p>
            <a:endParaRPr lang="en-US" dirty="0" smtClean="0"/>
          </a:p>
          <a:p>
            <a:r>
              <a:rPr lang="en-US" dirty="0" smtClean="0"/>
              <a:t>Vesicles characteristic of </a:t>
            </a:r>
            <a:r>
              <a:rPr lang="en-US" i="1" dirty="0" err="1" smtClean="0"/>
              <a:t>Cylindrocladium</a:t>
            </a:r>
            <a:r>
              <a:rPr lang="en-US" i="1" dirty="0" smtClean="0"/>
              <a:t> </a:t>
            </a:r>
            <a:r>
              <a:rPr lang="en-US" i="1" dirty="0" err="1" smtClean="0"/>
              <a:t>pseudonaviculatum</a:t>
            </a:r>
            <a:r>
              <a:rPr lang="en-US" i="1" dirty="0" smtClean="0"/>
              <a:t> </a:t>
            </a:r>
            <a:r>
              <a:rPr lang="en-US" i="0" dirty="0" smtClean="0"/>
              <a:t>have an almost diamond shape</a:t>
            </a:r>
          </a:p>
          <a:p>
            <a:pPr defTabSz="881390">
              <a:defRPr/>
            </a:pPr>
            <a:r>
              <a:rPr lang="en-US" b="1" dirty="0" smtClean="0"/>
              <a:t>(advance)</a:t>
            </a:r>
          </a:p>
          <a:p>
            <a:endParaRPr lang="en-US" dirty="0" smtClean="0"/>
          </a:p>
          <a:p>
            <a:r>
              <a:rPr lang="en-US" dirty="0" smtClean="0"/>
              <a:t>Other </a:t>
            </a:r>
            <a:r>
              <a:rPr lang="en-US" dirty="0" err="1" smtClean="0"/>
              <a:t>Cylindrocladium</a:t>
            </a:r>
            <a:r>
              <a:rPr lang="en-US" dirty="0" smtClean="0"/>
              <a:t> species known in the U.S. may have similar spores, </a:t>
            </a:r>
            <a:r>
              <a:rPr lang="en-US" dirty="0"/>
              <a:t>but they will have a vesicle </a:t>
            </a:r>
            <a:r>
              <a:rPr lang="en-US" dirty="0" smtClean="0"/>
              <a:t>of </a:t>
            </a:r>
            <a:r>
              <a:rPr lang="en-US" dirty="0"/>
              <a:t>a different shape</a:t>
            </a:r>
          </a:p>
          <a:p>
            <a:endParaRPr lang="en-US" dirty="0" smtClean="0"/>
          </a:p>
          <a:p>
            <a:r>
              <a:rPr lang="en-US" dirty="0" smtClean="0"/>
              <a:t>This vesicle</a:t>
            </a:r>
            <a:r>
              <a:rPr lang="en-US" baseline="0" dirty="0" smtClean="0"/>
              <a:t> is a </a:t>
            </a:r>
            <a:r>
              <a:rPr lang="en-US" u="sng" baseline="0" dirty="0" smtClean="0"/>
              <a:t>key feature </a:t>
            </a:r>
            <a:r>
              <a:rPr lang="en-US" baseline="0" dirty="0" smtClean="0"/>
              <a:t>of this fungus. </a:t>
            </a:r>
          </a:p>
          <a:p>
            <a:r>
              <a:rPr lang="en-US" baseline="0" dirty="0" smtClean="0"/>
              <a:t>(</a:t>
            </a: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29</a:t>
            </a:fld>
            <a:endParaRPr lang="en-US"/>
          </a:p>
        </p:txBody>
      </p:sp>
    </p:spTree>
    <p:extLst>
      <p:ext uri="{BB962C8B-B14F-4D97-AF65-F5344CB8AC3E}">
        <p14:creationId xmlns:p14="http://schemas.microsoft.com/office/powerpoint/2010/main" val="3641970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spcAft>
                <a:spcPts val="1157"/>
              </a:spcAft>
              <a:defRPr/>
            </a:pPr>
            <a:r>
              <a:rPr lang="en-US" b="1" dirty="0"/>
              <a:t>Boxwood Blight</a:t>
            </a:r>
          </a:p>
          <a:p>
            <a:pPr>
              <a:spcAft>
                <a:spcPts val="1157"/>
              </a:spcAft>
            </a:pPr>
            <a:endParaRPr lang="en-US" dirty="0"/>
          </a:p>
          <a:p>
            <a:pPr>
              <a:spcAft>
                <a:spcPts val="1157"/>
              </a:spcAft>
            </a:pPr>
            <a:r>
              <a:rPr lang="en-US" dirty="0"/>
              <a:t>A second species, </a:t>
            </a:r>
            <a:r>
              <a:rPr lang="en-US" i="1" dirty="0" err="1"/>
              <a:t>Calonectria</a:t>
            </a:r>
            <a:r>
              <a:rPr lang="en-US" i="1" dirty="0"/>
              <a:t> </a:t>
            </a:r>
            <a:r>
              <a:rPr lang="en-US" i="1" dirty="0" err="1"/>
              <a:t>henricotiae</a:t>
            </a:r>
            <a:r>
              <a:rPr lang="en-US" dirty="0"/>
              <a:t>, is known in some European countries, but </a:t>
            </a:r>
            <a:r>
              <a:rPr lang="en-US" dirty="0" smtClean="0"/>
              <a:t>that species is </a:t>
            </a:r>
            <a:r>
              <a:rPr lang="en-US" dirty="0"/>
              <a:t>not easily differentiated from </a:t>
            </a:r>
            <a:r>
              <a:rPr lang="en-US" i="1" dirty="0"/>
              <a:t>C. </a:t>
            </a:r>
            <a:r>
              <a:rPr lang="en-US" i="1" dirty="0" err="1"/>
              <a:t>pseudonaviculata</a:t>
            </a:r>
            <a:r>
              <a:rPr lang="en-US" i="1" dirty="0"/>
              <a:t> </a:t>
            </a:r>
            <a:r>
              <a:rPr lang="en-US" dirty="0"/>
              <a:t>using fungal morphology. Genetic testing is required to differentiate these two species. </a:t>
            </a:r>
            <a:endParaRPr lang="en-US" sz="400" dirty="0"/>
          </a:p>
          <a:p>
            <a:pPr>
              <a:spcAft>
                <a:spcPts val="1157"/>
              </a:spcAft>
            </a:pPr>
            <a:r>
              <a:rPr lang="en-US" dirty="0"/>
              <a:t>As of this writing, </a:t>
            </a:r>
            <a:r>
              <a:rPr lang="en-US" i="1" dirty="0"/>
              <a:t>C. </a:t>
            </a:r>
            <a:r>
              <a:rPr lang="en-US" i="1" dirty="0" err="1"/>
              <a:t>henricotiae</a:t>
            </a:r>
            <a:r>
              <a:rPr lang="en-US" i="1" dirty="0"/>
              <a:t> </a:t>
            </a:r>
            <a:r>
              <a:rPr lang="en-US" dirty="0"/>
              <a:t>has not been confirmed in the U.S., but </a:t>
            </a:r>
            <a:r>
              <a:rPr lang="en-US" i="1" dirty="0"/>
              <a:t>C. </a:t>
            </a:r>
            <a:r>
              <a:rPr lang="en-US" i="1" dirty="0" err="1"/>
              <a:t>pseudonaviculata</a:t>
            </a:r>
            <a:r>
              <a:rPr lang="en-US" i="1" dirty="0"/>
              <a:t> </a:t>
            </a:r>
            <a:r>
              <a:rPr lang="en-US" dirty="0"/>
              <a:t>has been detected </a:t>
            </a:r>
            <a:r>
              <a:rPr lang="en-US" u="sng" dirty="0"/>
              <a:t>at least once</a:t>
            </a:r>
            <a:r>
              <a:rPr lang="en-US" dirty="0"/>
              <a:t> in at least 16 continental U.S. states including several states in the northeastern U.S. (CT, DE, MA, MD, NH, NJ, NY, PA, RI, VA and WV). </a:t>
            </a:r>
            <a:endParaRPr lang="en-US" sz="400" dirty="0"/>
          </a:p>
          <a:p>
            <a:pPr>
              <a:spcAft>
                <a:spcPts val="1157"/>
              </a:spcAft>
            </a:pPr>
            <a:r>
              <a:rPr lang="en-US" dirty="0"/>
              <a:t>The pathogen has also been detected in some Canadian provinces. </a:t>
            </a:r>
          </a:p>
          <a:p>
            <a:pPr defTabSz="881390">
              <a:spcAft>
                <a:spcPts val="1157"/>
              </a:spcAft>
              <a:defRPr/>
            </a:pPr>
            <a:r>
              <a:rPr lang="en-US" b="1" dirty="0"/>
              <a:t>(next slide)</a:t>
            </a:r>
            <a:endParaRPr lang="en-US" dirty="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3</a:t>
            </a:fld>
            <a:endParaRPr lang="en-US"/>
          </a:p>
        </p:txBody>
      </p:sp>
    </p:spTree>
    <p:extLst>
      <p:ext uri="{BB962C8B-B14F-4D97-AF65-F5344CB8AC3E}">
        <p14:creationId xmlns:p14="http://schemas.microsoft.com/office/powerpoint/2010/main" val="1165411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 not find characteristic evidence of the boxwood blight fungus, the following slides show other issues that may be mistaken for boxwood blight </a:t>
            </a:r>
          </a:p>
          <a:p>
            <a:endParaRPr lang="en-US" dirty="0"/>
          </a:p>
          <a:p>
            <a:r>
              <a:rPr lang="en-US" dirty="0"/>
              <a:t>When you are only looking at general symptoms</a:t>
            </a:r>
          </a:p>
          <a:p>
            <a:endParaRPr lang="en-US" dirty="0"/>
          </a:p>
          <a:p>
            <a:r>
              <a:rPr lang="en-US" dirty="0"/>
              <a:t>When one or more characteristic symptoms is lacking</a:t>
            </a:r>
          </a:p>
          <a:p>
            <a:endParaRPr lang="en-US" dirty="0"/>
          </a:p>
          <a:p>
            <a:r>
              <a:rPr lang="en-US" dirty="0"/>
              <a:t>When disease symptoms are new to you and you are not yet really familiar with this disease</a:t>
            </a:r>
          </a:p>
          <a:p>
            <a:endParaRPr lang="en-US" dirty="0" smtClean="0"/>
          </a:p>
          <a:p>
            <a:r>
              <a:rPr lang="en-US" dirty="0" smtClean="0"/>
              <a:t>We will call these other issues: </a:t>
            </a:r>
            <a:r>
              <a:rPr lang="en-US" sz="1300" dirty="0"/>
              <a:t>“</a:t>
            </a:r>
            <a:r>
              <a:rPr lang="en-US" sz="1300" b="1" dirty="0"/>
              <a:t>Mistaken Identities”</a:t>
            </a:r>
          </a:p>
          <a:p>
            <a:pPr defTabSz="881390">
              <a:defRPr/>
            </a:pPr>
            <a:r>
              <a:rPr lang="en-US" sz="1300" b="1" dirty="0"/>
              <a:t> (next slide)</a:t>
            </a:r>
            <a:endParaRPr lang="en-US" sz="1300" dirty="0">
              <a:latin typeface="Garamond" panose="02020404030301010803" pitchFamily="18" charset="0"/>
            </a:endParaRPr>
          </a:p>
          <a:p>
            <a:endParaRPr lang="en-US" sz="1300" b="1" dirty="0"/>
          </a:p>
          <a:p>
            <a:pPr algn="ctr"/>
            <a:endParaRPr lang="en-US" sz="1300" b="1" dirty="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30</a:t>
            </a:fld>
            <a:endParaRPr lang="en-US"/>
          </a:p>
        </p:txBody>
      </p:sp>
    </p:spTree>
    <p:extLst>
      <p:ext uri="{BB962C8B-B14F-4D97-AF65-F5344CB8AC3E}">
        <p14:creationId xmlns:p14="http://schemas.microsoft.com/office/powerpoint/2010/main" val="4292283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800" b="1" dirty="0"/>
          </a:p>
          <a:p>
            <a:pPr defTabSz="881390">
              <a:defRPr/>
            </a:pPr>
            <a:r>
              <a:rPr lang="en-US" dirty="0"/>
              <a:t>When trying to determine if a boxwood is infected with the boxwood blight fungus, the following issues may occasionally be mistaken for that disease</a:t>
            </a:r>
          </a:p>
          <a:p>
            <a:pPr defTabSz="881390">
              <a:defRPr/>
            </a:pPr>
            <a:endParaRPr lang="en-US" b="1" dirty="0"/>
          </a:p>
          <a:p>
            <a:pPr defTabSz="881390">
              <a:defRPr/>
            </a:pPr>
            <a:r>
              <a:rPr lang="en-US" b="1" dirty="0"/>
              <a:t>(Mistaken Identities:)</a:t>
            </a:r>
          </a:p>
          <a:p>
            <a:r>
              <a:rPr lang="en-US" dirty="0" smtClean="0"/>
              <a:t>Other issues that may be confused with Boxwood Blight include:</a:t>
            </a:r>
          </a:p>
          <a:p>
            <a:endParaRPr lang="en-US" sz="800" dirty="0"/>
          </a:p>
          <a:p>
            <a:pPr>
              <a:lnSpc>
                <a:spcPct val="150000"/>
              </a:lnSpc>
            </a:pPr>
            <a:r>
              <a:rPr lang="en-US" dirty="0" smtClean="0"/>
              <a:t>-Phytophthora root/crown rot </a:t>
            </a:r>
          </a:p>
          <a:p>
            <a:pPr>
              <a:lnSpc>
                <a:spcPct val="150000"/>
              </a:lnSpc>
            </a:pPr>
            <a:r>
              <a:rPr lang="en-US" dirty="0" smtClean="0"/>
              <a:t>-</a:t>
            </a:r>
            <a:r>
              <a:rPr lang="en-US" dirty="0" err="1" smtClean="0"/>
              <a:t>Colletrotrichum</a:t>
            </a:r>
            <a:r>
              <a:rPr lang="en-US" dirty="0" smtClean="0"/>
              <a:t> dieback</a:t>
            </a:r>
          </a:p>
          <a:p>
            <a:pPr>
              <a:lnSpc>
                <a:spcPct val="150000"/>
              </a:lnSpc>
            </a:pPr>
            <a:r>
              <a:rPr lang="en-US" dirty="0" smtClean="0"/>
              <a:t>-Volutella blight, canker or dieback</a:t>
            </a:r>
          </a:p>
          <a:p>
            <a:pPr>
              <a:lnSpc>
                <a:spcPct val="150000"/>
              </a:lnSpc>
            </a:pPr>
            <a:r>
              <a:rPr lang="en-US" dirty="0" smtClean="0"/>
              <a:t>-Boxwood leafminer (failed mines)</a:t>
            </a:r>
          </a:p>
          <a:p>
            <a:pPr>
              <a:lnSpc>
                <a:spcPct val="150000"/>
              </a:lnSpc>
            </a:pPr>
            <a:r>
              <a:rPr lang="en-US" dirty="0" smtClean="0"/>
              <a:t>-</a:t>
            </a:r>
            <a:r>
              <a:rPr lang="en-US" i="1" dirty="0" smtClean="0"/>
              <a:t>Fusarium</a:t>
            </a:r>
            <a:r>
              <a:rPr lang="en-US" dirty="0" smtClean="0"/>
              <a:t> spp. </a:t>
            </a:r>
          </a:p>
          <a:p>
            <a:pPr defTabSz="881390">
              <a:defRPr/>
            </a:pPr>
            <a:endParaRPr lang="en-US" b="1" dirty="0"/>
          </a:p>
          <a:p>
            <a:pPr defTabSz="881390">
              <a:defRPr/>
            </a:pPr>
            <a:r>
              <a:rPr lang="en-US" b="1" dirty="0"/>
              <a:t>(next slide)</a:t>
            </a:r>
            <a:endParaRPr lang="en-US" dirty="0">
              <a:latin typeface="Garamond" panose="02020404030301010803" pitchFamily="18" charset="0"/>
            </a:endParaRPr>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31</a:t>
            </a:fld>
            <a:endParaRPr lang="en-US"/>
          </a:p>
        </p:txBody>
      </p:sp>
    </p:spTree>
    <p:extLst>
      <p:ext uri="{BB962C8B-B14F-4D97-AF65-F5344CB8AC3E}">
        <p14:creationId xmlns:p14="http://schemas.microsoft.com/office/powerpoint/2010/main" val="2672155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Mistaken Identities:</a:t>
            </a:r>
          </a:p>
          <a:p>
            <a:pPr algn="ctr"/>
            <a:endParaRPr lang="en-US" sz="800" b="1" dirty="0"/>
          </a:p>
          <a:p>
            <a:r>
              <a:rPr lang="en-US" b="1" dirty="0"/>
              <a:t>Phytophthora root/crown rot </a:t>
            </a:r>
          </a:p>
          <a:p>
            <a:endParaRPr lang="en-US" sz="400" b="1" dirty="0"/>
          </a:p>
          <a:p>
            <a:r>
              <a:rPr lang="en-US" dirty="0"/>
              <a:t>-Look for general decline of an entire plant or of individual stems</a:t>
            </a:r>
          </a:p>
          <a:p>
            <a:endParaRPr lang="en-US" sz="400" dirty="0"/>
          </a:p>
          <a:p>
            <a:r>
              <a:rPr lang="en-US" dirty="0"/>
              <a:t>-Some tissue may appear darkened, but distinctive dark foliar or twig lesions are not observed. </a:t>
            </a:r>
            <a:endParaRPr lang="en-US" sz="1000" dirty="0"/>
          </a:p>
          <a:p>
            <a:endParaRPr lang="en-US" dirty="0"/>
          </a:p>
          <a:p>
            <a:r>
              <a:rPr lang="en-US" b="1" dirty="0"/>
              <a:t>Note: </a:t>
            </a:r>
            <a:r>
              <a:rPr lang="en-US" dirty="0"/>
              <a:t>This is not a photo of Phytophthora, but it does demonstrate decline of a single stem.</a:t>
            </a:r>
            <a:endParaRPr lang="en-US" dirty="0" smtClean="0"/>
          </a:p>
          <a:p>
            <a:r>
              <a:rPr lang="en-US" b="1" dirty="0"/>
              <a:t>(next slide)</a:t>
            </a:r>
            <a:endParaRPr lang="en-US" sz="800" dirty="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32</a:t>
            </a:fld>
            <a:endParaRPr lang="en-US"/>
          </a:p>
        </p:txBody>
      </p:sp>
    </p:spTree>
    <p:extLst>
      <p:ext uri="{BB962C8B-B14F-4D97-AF65-F5344CB8AC3E}">
        <p14:creationId xmlns:p14="http://schemas.microsoft.com/office/powerpoint/2010/main" val="1532119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entire plant is available, check for discoloration beneath the bark of the lower stem and larger roots. </a:t>
            </a:r>
          </a:p>
          <a:p>
            <a:endParaRPr lang="en-US" sz="400" dirty="0"/>
          </a:p>
          <a:p>
            <a:r>
              <a:rPr lang="en-US" dirty="0"/>
              <a:t>-Wet sites, over-watering, deep planting, or deep mulching may encourage disease. </a:t>
            </a:r>
          </a:p>
          <a:p>
            <a:endParaRPr lang="en-US" dirty="0"/>
          </a:p>
          <a:p>
            <a:r>
              <a:rPr lang="en-US" b="1" dirty="0"/>
              <a:t> (next slide)</a:t>
            </a:r>
            <a:endParaRPr lang="en-US" dirty="0" smtClean="0"/>
          </a:p>
          <a:p>
            <a:endParaRPr lang="en-US" sz="800" dirty="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33</a:t>
            </a:fld>
            <a:endParaRPr lang="en-US"/>
          </a:p>
        </p:txBody>
      </p:sp>
    </p:spTree>
    <p:extLst>
      <p:ext uri="{BB962C8B-B14F-4D97-AF65-F5344CB8AC3E}">
        <p14:creationId xmlns:p14="http://schemas.microsoft.com/office/powerpoint/2010/main" val="1812919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Mistaken Identities:</a:t>
            </a:r>
          </a:p>
          <a:p>
            <a:pPr algn="ctr"/>
            <a:endParaRPr lang="en-US" sz="400" b="1" dirty="0"/>
          </a:p>
          <a:p>
            <a:r>
              <a:rPr lang="en-US" b="1" dirty="0" err="1"/>
              <a:t>Colletotrichum</a:t>
            </a:r>
            <a:r>
              <a:rPr lang="en-US" b="1" dirty="0"/>
              <a:t> dieback</a:t>
            </a:r>
          </a:p>
          <a:p>
            <a:endParaRPr lang="en-US" sz="400" b="1" dirty="0"/>
          </a:p>
          <a:p>
            <a:r>
              <a:rPr lang="en-US" dirty="0"/>
              <a:t>Similar to Phytophthora as general decline of entire plant or individual stems may occur</a:t>
            </a:r>
          </a:p>
          <a:p>
            <a:endParaRPr lang="en-US" sz="400" dirty="0"/>
          </a:p>
          <a:p>
            <a:r>
              <a:rPr lang="en-US" dirty="0"/>
              <a:t>Some tissue may appear darkened, but distinctive dark foliar leaf spots are not observed. </a:t>
            </a:r>
          </a:p>
          <a:p>
            <a:endParaRPr lang="en-US" sz="400" dirty="0"/>
          </a:p>
          <a:p>
            <a:r>
              <a:rPr lang="en-US" dirty="0"/>
              <a:t>Twigs may die back to a dark “zone” or lesions may appear diffuse on twigs, but the dark stems tissue and leaf loss can be mistaken for boxwood blight</a:t>
            </a:r>
          </a:p>
          <a:p>
            <a:endParaRPr lang="en-US" sz="400" dirty="0"/>
          </a:p>
          <a:p>
            <a:r>
              <a:rPr lang="en-US" dirty="0"/>
              <a:t>This issue typically develops on plants suffering severe moisture stress. </a:t>
            </a:r>
          </a:p>
          <a:p>
            <a:pPr defTabSz="881390">
              <a:defRPr/>
            </a:pPr>
            <a:r>
              <a:rPr lang="en-US" b="1" dirty="0"/>
              <a:t>(next slide)</a:t>
            </a:r>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34</a:t>
            </a:fld>
            <a:endParaRPr lang="en-US"/>
          </a:p>
        </p:txBody>
      </p:sp>
    </p:spTree>
    <p:extLst>
      <p:ext uri="{BB962C8B-B14F-4D97-AF65-F5344CB8AC3E}">
        <p14:creationId xmlns:p14="http://schemas.microsoft.com/office/powerpoint/2010/main" val="2335325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(Mistaken Identities:)</a:t>
            </a:r>
          </a:p>
          <a:p>
            <a:pPr algn="ctr"/>
            <a:endParaRPr lang="en-US" sz="400" b="1" dirty="0"/>
          </a:p>
          <a:p>
            <a:r>
              <a:rPr lang="en-US" b="1" dirty="0"/>
              <a:t>Volutella blight, canker or dieback</a:t>
            </a:r>
          </a:p>
          <a:p>
            <a:endParaRPr lang="en-US" sz="400" b="1" dirty="0"/>
          </a:p>
          <a:p>
            <a:r>
              <a:rPr lang="en-US" dirty="0"/>
              <a:t>Off color foliage, tan dry leaf tissue develops. </a:t>
            </a:r>
          </a:p>
          <a:p>
            <a:endParaRPr lang="en-US" sz="400" dirty="0"/>
          </a:p>
          <a:p>
            <a:r>
              <a:rPr lang="en-US" dirty="0"/>
              <a:t>General decline of leaves, twig tips, entire stems. </a:t>
            </a:r>
          </a:p>
          <a:p>
            <a:endParaRPr lang="en-US" sz="400" dirty="0"/>
          </a:p>
          <a:p>
            <a:r>
              <a:rPr lang="en-US" dirty="0"/>
              <a:t>White fungal growth may initially be apparent on leaves or twigs</a:t>
            </a:r>
          </a:p>
          <a:p>
            <a:endParaRPr lang="en-US" sz="400" dirty="0"/>
          </a:p>
          <a:p>
            <a:r>
              <a:rPr lang="en-US" dirty="0"/>
              <a:t>Fungal growth eventually develops a salmon pink color. </a:t>
            </a:r>
          </a:p>
          <a:p>
            <a:endParaRPr lang="en-US" sz="400" dirty="0"/>
          </a:p>
          <a:p>
            <a:r>
              <a:rPr lang="en-US" dirty="0"/>
              <a:t>Issue typically develops on plants stressed or damaged by other pests or abiotic injury such as drought, winter desiccation, rodent chewing damage to lower stems, etc. </a:t>
            </a:r>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35</a:t>
            </a:fld>
            <a:endParaRPr lang="en-US"/>
          </a:p>
        </p:txBody>
      </p:sp>
    </p:spTree>
    <p:extLst>
      <p:ext uri="{BB962C8B-B14F-4D97-AF65-F5344CB8AC3E}">
        <p14:creationId xmlns:p14="http://schemas.microsoft.com/office/powerpoint/2010/main" val="1781705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Squash</a:t>
            </a:r>
            <a:r>
              <a:rPr lang="en-US" baseline="0" dirty="0" smtClean="0"/>
              <a:t> a pinkish pustule of </a:t>
            </a:r>
            <a:r>
              <a:rPr lang="en-US" baseline="0" dirty="0" err="1" smtClean="0"/>
              <a:t>Volutella</a:t>
            </a:r>
            <a:r>
              <a:rPr lang="en-US" baseline="0" dirty="0" smtClean="0"/>
              <a:t> on a slide and you can clearly see the setae with pointed tips, no vesicle as in photo on lower left side!</a:t>
            </a:r>
          </a:p>
          <a:p>
            <a:r>
              <a:rPr lang="en-US" baseline="0" dirty="0" smtClean="0"/>
              <a:t>Setae are nearly clear, unlike the dark seta of </a:t>
            </a:r>
            <a:r>
              <a:rPr lang="en-US" baseline="0" dirty="0" err="1" smtClean="0"/>
              <a:t>Colletotrichum</a:t>
            </a:r>
            <a:r>
              <a:rPr lang="en-US" baseline="0" dirty="0" smtClean="0"/>
              <a:t>, and spores are very small.</a:t>
            </a:r>
          </a:p>
          <a:p>
            <a:pPr defTabSz="881390">
              <a:defRPr/>
            </a:pPr>
            <a:r>
              <a:rPr lang="en-US" b="1" dirty="0"/>
              <a:t>(next slide)</a:t>
            </a:r>
            <a:endParaRPr lang="en-US" dirty="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36</a:t>
            </a:fld>
            <a:endParaRPr lang="en-US"/>
          </a:p>
        </p:txBody>
      </p:sp>
    </p:spTree>
    <p:extLst>
      <p:ext uri="{BB962C8B-B14F-4D97-AF65-F5344CB8AC3E}">
        <p14:creationId xmlns:p14="http://schemas.microsoft.com/office/powerpoint/2010/main" val="6910622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500" b="1" dirty="0"/>
              <a:t>Mistaken Identities:</a:t>
            </a:r>
          </a:p>
          <a:p>
            <a:pPr algn="ctr"/>
            <a:endParaRPr lang="en-US" sz="800" b="1" dirty="0"/>
          </a:p>
          <a:p>
            <a:r>
              <a:rPr lang="en-US" b="1" dirty="0" smtClean="0"/>
              <a:t>Boxwood leafminer (failed mines)</a:t>
            </a:r>
          </a:p>
          <a:p>
            <a:endParaRPr lang="en-US" sz="800" dirty="0"/>
          </a:p>
          <a:p>
            <a:r>
              <a:rPr lang="en-US" dirty="0" smtClean="0"/>
              <a:t>Mines that fail can darken as secondary organisms colonize the dead larvae</a:t>
            </a:r>
          </a:p>
          <a:p>
            <a:endParaRPr lang="en-US" sz="800" dirty="0"/>
          </a:p>
          <a:p>
            <a:r>
              <a:rPr lang="en-US" dirty="0" smtClean="0"/>
              <a:t>As leaf tissue around the mine dies it may be mistaken for foliar lesions</a:t>
            </a:r>
          </a:p>
          <a:p>
            <a:endParaRPr lang="en-US" sz="800" dirty="0"/>
          </a:p>
          <a:p>
            <a:r>
              <a:rPr lang="en-US" dirty="0" smtClean="0"/>
              <a:t>Damaged tissue may be readily invaded by fungi</a:t>
            </a:r>
          </a:p>
          <a:p>
            <a:endParaRPr lang="en-US" sz="800" dirty="0"/>
          </a:p>
          <a:p>
            <a:r>
              <a:rPr lang="en-US" dirty="0" smtClean="0"/>
              <a:t>Incubate to be certain as lesions that appear to be caused by the leafminer, may have also been colonized by </a:t>
            </a:r>
            <a:r>
              <a:rPr lang="en-US" i="1" dirty="0" smtClean="0"/>
              <a:t>C. </a:t>
            </a:r>
            <a:r>
              <a:rPr lang="en-US" i="1" dirty="0" err="1" smtClean="0"/>
              <a:t>pseudonaviculata</a:t>
            </a:r>
            <a:r>
              <a:rPr lang="en-US" i="1" dirty="0" smtClean="0"/>
              <a:t> </a:t>
            </a:r>
            <a:endParaRPr lang="en-US" sz="500" dirty="0"/>
          </a:p>
          <a:p>
            <a:pPr defTabSz="881390">
              <a:defRPr/>
            </a:pPr>
            <a:r>
              <a:rPr lang="en-US" b="1" dirty="0"/>
              <a:t>(next slide)</a:t>
            </a:r>
            <a:endParaRPr lang="en-US" dirty="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37</a:t>
            </a:fld>
            <a:endParaRPr lang="en-US"/>
          </a:p>
        </p:txBody>
      </p:sp>
    </p:spTree>
    <p:extLst>
      <p:ext uri="{BB962C8B-B14F-4D97-AF65-F5344CB8AC3E}">
        <p14:creationId xmlns:p14="http://schemas.microsoft.com/office/powerpoint/2010/main" val="3439660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300" b="1" dirty="0"/>
              <a:t>Mistaken Identities:</a:t>
            </a:r>
          </a:p>
          <a:p>
            <a:pPr algn="ctr"/>
            <a:endParaRPr lang="en-US" sz="800" b="1" dirty="0"/>
          </a:p>
          <a:p>
            <a:r>
              <a:rPr lang="en-US" b="1" dirty="0"/>
              <a:t>Fusarium spp. </a:t>
            </a:r>
          </a:p>
          <a:p>
            <a:endParaRPr lang="en-US" sz="400" dirty="0"/>
          </a:p>
          <a:p>
            <a:r>
              <a:rPr lang="en-US" sz="1200" dirty="0" smtClean="0"/>
              <a:t>White fungal growth may initially be apparent on declining leaves or twigs.</a:t>
            </a:r>
          </a:p>
          <a:p>
            <a:endParaRPr lang="en-US" sz="400" dirty="0" smtClean="0"/>
          </a:p>
          <a:p>
            <a:r>
              <a:rPr lang="en-US" sz="1200" dirty="0" err="1" smtClean="0"/>
              <a:t>Microconidia</a:t>
            </a:r>
            <a:r>
              <a:rPr lang="en-US" sz="1200" dirty="0" smtClean="0"/>
              <a:t> of the fungus may develop in clumps from conidiophores on the tissue.</a:t>
            </a:r>
            <a:endParaRPr lang="en-US" sz="1200" i="1" dirty="0" smtClean="0"/>
          </a:p>
          <a:p>
            <a:endParaRPr lang="en-US" sz="400" dirty="0" smtClean="0"/>
          </a:p>
          <a:p>
            <a:r>
              <a:rPr lang="en-US" sz="1200" i="1" dirty="0" smtClean="0"/>
              <a:t>Fusarium </a:t>
            </a:r>
            <a:r>
              <a:rPr lang="en-US" sz="1200" dirty="0" smtClean="0"/>
              <a:t>spp. may invade boxwood in manner similar to </a:t>
            </a:r>
            <a:r>
              <a:rPr lang="en-US" sz="1200" dirty="0" err="1" smtClean="0"/>
              <a:t>Volutella</a:t>
            </a:r>
            <a:r>
              <a:rPr lang="en-US" sz="1200" dirty="0" smtClean="0"/>
              <a:t>. i.e. colonizing tissue stressed or killed by other issues. </a:t>
            </a:r>
          </a:p>
          <a:p>
            <a:endParaRPr lang="en-US" sz="400" dirty="0" smtClean="0"/>
          </a:p>
          <a:p>
            <a:r>
              <a:rPr lang="en-US" sz="1200" dirty="0" smtClean="0"/>
              <a:t>Small single cell spores shown on the right may be Fusarium micro-conidia or conidia of a </a:t>
            </a:r>
            <a:r>
              <a:rPr lang="en-US" sz="1200" i="1" dirty="0" err="1" smtClean="0"/>
              <a:t>Volutella</a:t>
            </a:r>
            <a:r>
              <a:rPr lang="en-US" sz="1200" i="1" dirty="0" smtClean="0"/>
              <a:t> </a:t>
            </a:r>
            <a:r>
              <a:rPr lang="en-US" sz="1200" i="1" dirty="0" err="1" smtClean="0"/>
              <a:t>buxi</a:t>
            </a:r>
            <a:r>
              <a:rPr lang="en-US" sz="1200" i="1" dirty="0" smtClean="0"/>
              <a:t> </a:t>
            </a:r>
            <a:r>
              <a:rPr lang="en-US" sz="1200" dirty="0" smtClean="0"/>
              <a:t>; both commonly grow on the same samples.</a:t>
            </a:r>
          </a:p>
          <a:p>
            <a:r>
              <a:rPr lang="en-US" b="1" dirty="0" smtClean="0"/>
              <a:t>(</a:t>
            </a:r>
            <a:r>
              <a:rPr lang="en-US" b="1" dirty="0"/>
              <a:t>next slide)</a:t>
            </a:r>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38</a:t>
            </a:fld>
            <a:endParaRPr lang="en-US"/>
          </a:p>
        </p:txBody>
      </p:sp>
    </p:spTree>
    <p:extLst>
      <p:ext uri="{BB962C8B-B14F-4D97-AF65-F5344CB8AC3E}">
        <p14:creationId xmlns:p14="http://schemas.microsoft.com/office/powerpoint/2010/main" val="2768268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Mistaken Identities:</a:t>
            </a:r>
          </a:p>
          <a:p>
            <a:pPr algn="ctr"/>
            <a:endParaRPr lang="en-US" sz="400" b="1" dirty="0"/>
          </a:p>
          <a:p>
            <a:r>
              <a:rPr lang="en-US" b="1" dirty="0"/>
              <a:t>Fusarium spp. </a:t>
            </a:r>
          </a:p>
          <a:p>
            <a:endParaRPr lang="en-US" sz="400" dirty="0"/>
          </a:p>
          <a:p>
            <a:r>
              <a:rPr lang="en-US" sz="1200" dirty="0" smtClean="0"/>
              <a:t>Macro-conidia of the fungus may be elongated, multi-celled, and curved, often described as being canoe-shaped. </a:t>
            </a:r>
          </a:p>
          <a:p>
            <a:endParaRPr lang="en-US" sz="400" dirty="0" smtClean="0"/>
          </a:p>
          <a:p>
            <a:r>
              <a:rPr lang="en-US" sz="1200" dirty="0" smtClean="0"/>
              <a:t>One terminal cell may also be attenuated or “foot-shaped” as shown on the right. </a:t>
            </a:r>
          </a:p>
          <a:p>
            <a:endParaRPr lang="en-US" sz="400" dirty="0"/>
          </a:p>
          <a:p>
            <a:pPr defTabSz="881390">
              <a:defRPr/>
            </a:pPr>
            <a:r>
              <a:rPr lang="en-US" b="1" dirty="0" smtClean="0"/>
              <a:t>(</a:t>
            </a:r>
            <a:r>
              <a:rPr lang="en-US" b="1" dirty="0"/>
              <a:t>next slide)</a:t>
            </a:r>
            <a:endParaRPr lang="en-US" dirty="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39</a:t>
            </a:fld>
            <a:endParaRPr lang="en-US"/>
          </a:p>
        </p:txBody>
      </p:sp>
    </p:spTree>
    <p:extLst>
      <p:ext uri="{BB962C8B-B14F-4D97-AF65-F5344CB8AC3E}">
        <p14:creationId xmlns:p14="http://schemas.microsoft.com/office/powerpoint/2010/main" val="249711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Why</a:t>
            </a:r>
            <a:r>
              <a:rPr lang="en-US" b="1" baseline="0" dirty="0" smtClean="0"/>
              <a:t> do we care about boxwood? </a:t>
            </a:r>
          </a:p>
          <a:p>
            <a:r>
              <a:rPr lang="en-US" baseline="0" dirty="0" smtClean="0"/>
              <a:t>(</a:t>
            </a:r>
            <a:r>
              <a:rPr lang="en-US" b="0" i="1" baseline="0" dirty="0" smtClean="0"/>
              <a:t>These plants are loved by some and hated by others</a:t>
            </a:r>
            <a:r>
              <a:rPr lang="en-US" b="0" baseline="0" dirty="0" smtClean="0"/>
              <a:t>) </a:t>
            </a:r>
          </a:p>
          <a:p>
            <a:endParaRPr lang="en-US" b="1" baseline="0" dirty="0" smtClean="0"/>
          </a:p>
          <a:p>
            <a:r>
              <a:rPr lang="en-US" sz="1500" dirty="0"/>
              <a:t>Boxwood plants fit a niche that few other woody ornamentals can fill. </a:t>
            </a:r>
          </a:p>
          <a:p>
            <a:pPr defTabSz="881390">
              <a:defRPr/>
            </a:pPr>
            <a:r>
              <a:rPr lang="en-US" b="1" dirty="0"/>
              <a:t>(advance)</a:t>
            </a:r>
            <a:endParaRPr lang="en-US" dirty="0"/>
          </a:p>
          <a:p>
            <a:r>
              <a:rPr lang="en-US" sz="1500" dirty="0"/>
              <a:t>They are compact, evergreen, and can be sheared into various shapes. </a:t>
            </a:r>
          </a:p>
          <a:p>
            <a:pPr defTabSz="881390">
              <a:defRPr/>
            </a:pPr>
            <a:r>
              <a:rPr lang="en-US" b="1" dirty="0"/>
              <a:t>(advance)</a:t>
            </a:r>
            <a:endParaRPr lang="en-US" sz="600" dirty="0"/>
          </a:p>
          <a:p>
            <a:r>
              <a:rPr lang="en-US" sz="1500" dirty="0"/>
              <a:t>Japanese holly is one of the few other evergreen shrubs of this size that may be readily managed as smaller hedges, but this gives us only one replacement option…</a:t>
            </a:r>
          </a:p>
          <a:p>
            <a:pPr defTabSz="881390">
              <a:defRPr/>
            </a:pPr>
            <a:r>
              <a:rPr lang="en-US" b="1" dirty="0"/>
              <a:t>(advance)</a:t>
            </a:r>
            <a:endParaRPr lang="en-US" dirty="0"/>
          </a:p>
          <a:p>
            <a:r>
              <a:rPr lang="en-US" sz="1500" dirty="0"/>
              <a:t>Other plants that may be used to replace boxwoods in the landscape…</a:t>
            </a:r>
          </a:p>
          <a:p>
            <a:pPr defTabSz="881390">
              <a:defRPr/>
            </a:pPr>
            <a:r>
              <a:rPr lang="en-US" sz="1500" b="1" dirty="0">
                <a:solidFill>
                  <a:srgbClr val="FF0000"/>
                </a:solidFill>
              </a:rPr>
              <a:t> (advance)</a:t>
            </a:r>
            <a:endParaRPr lang="en-US" sz="1500" b="1" dirty="0"/>
          </a:p>
          <a:p>
            <a:r>
              <a:rPr lang="en-US" sz="1500" dirty="0"/>
              <a:t>…may not be evergreen</a:t>
            </a:r>
          </a:p>
          <a:p>
            <a:r>
              <a:rPr lang="en-US" sz="1500" dirty="0"/>
              <a:t>…may not be as readily shaped</a:t>
            </a:r>
          </a:p>
          <a:p>
            <a:r>
              <a:rPr lang="en-US" sz="1500" dirty="0"/>
              <a:t>…may be invasive</a:t>
            </a:r>
          </a:p>
          <a:p>
            <a:r>
              <a:rPr lang="en-US" sz="1500" dirty="0"/>
              <a:t>…may be limited to fewer planting zones</a:t>
            </a:r>
          </a:p>
          <a:p>
            <a:endParaRPr lang="en-US" sz="1500" dirty="0"/>
          </a:p>
          <a:p>
            <a:r>
              <a:rPr lang="en-US" sz="1500" dirty="0"/>
              <a:t>Persian lilac (top right) is deciduous and not as readily shaped.</a:t>
            </a:r>
          </a:p>
          <a:p>
            <a:r>
              <a:rPr lang="en-US" sz="1500" dirty="0"/>
              <a:t>Burning bush euonymus (bottom photo) is deciduous and invasive</a:t>
            </a:r>
          </a:p>
          <a:p>
            <a:pPr defTabSz="881390">
              <a:defRPr/>
            </a:pPr>
            <a:r>
              <a:rPr lang="en-US" sz="1500" b="1" dirty="0"/>
              <a:t>(next slide)</a:t>
            </a:r>
            <a:endParaRPr lang="en-US" sz="700" b="1" dirty="0"/>
          </a:p>
          <a:p>
            <a:endParaRPr lang="en-US" sz="1500" dirty="0"/>
          </a:p>
          <a:p>
            <a:endParaRPr lang="en-US" sz="1500" dirty="0"/>
          </a:p>
          <a:p>
            <a:endParaRPr lang="en-US" baseline="0" dirty="0" smtClean="0"/>
          </a:p>
          <a:p>
            <a:endParaRPr lang="en-US" b="1" dirty="0"/>
          </a:p>
        </p:txBody>
      </p:sp>
      <p:sp>
        <p:nvSpPr>
          <p:cNvPr id="4" name="Slide Number Placeholder 3"/>
          <p:cNvSpPr>
            <a:spLocks noGrp="1"/>
          </p:cNvSpPr>
          <p:nvPr>
            <p:ph type="sldNum" sz="quarter" idx="10"/>
          </p:nvPr>
        </p:nvSpPr>
        <p:spPr/>
        <p:txBody>
          <a:bodyPr/>
          <a:lstStyle/>
          <a:p>
            <a:fld id="{E30AA122-C1DB-450D-8C68-341F62184D95}" type="slidenum">
              <a:rPr lang="en-US" smtClean="0"/>
              <a:t>4</a:t>
            </a:fld>
            <a:endParaRPr lang="en-US"/>
          </a:p>
        </p:txBody>
      </p:sp>
    </p:spTree>
    <p:extLst>
      <p:ext uri="{BB962C8B-B14F-4D97-AF65-F5344CB8AC3E}">
        <p14:creationId xmlns:p14="http://schemas.microsoft.com/office/powerpoint/2010/main" val="5126724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1" dirty="0"/>
              <a:t>Can you see three fungi? </a:t>
            </a:r>
          </a:p>
          <a:p>
            <a:pPr defTabSz="881390">
              <a:defRPr/>
            </a:pPr>
            <a:endParaRPr lang="en-US" b="1" dirty="0"/>
          </a:p>
          <a:p>
            <a:pPr defTabSz="881390">
              <a:defRPr/>
            </a:pPr>
            <a:r>
              <a:rPr lang="en-US" b="1" dirty="0"/>
              <a:t>(advance ) </a:t>
            </a:r>
          </a:p>
          <a:p>
            <a:pPr defTabSz="881390">
              <a:defRPr/>
            </a:pPr>
            <a:r>
              <a:rPr lang="en-US" dirty="0"/>
              <a:t>1. </a:t>
            </a:r>
            <a:r>
              <a:rPr lang="en-US" dirty="0" err="1"/>
              <a:t>Volutella</a:t>
            </a:r>
            <a:endParaRPr lang="en-US" dirty="0"/>
          </a:p>
          <a:p>
            <a:pPr defTabSz="881390">
              <a:defRPr/>
            </a:pPr>
            <a:r>
              <a:rPr lang="en-US" b="1" dirty="0"/>
              <a:t>(advance) </a:t>
            </a:r>
          </a:p>
          <a:p>
            <a:pPr defTabSz="881390">
              <a:defRPr/>
            </a:pPr>
            <a:endParaRPr lang="en-US" b="1" dirty="0"/>
          </a:p>
          <a:p>
            <a:pPr defTabSz="881390">
              <a:defRPr/>
            </a:pPr>
            <a:r>
              <a:rPr lang="en-US" dirty="0"/>
              <a:t>2. Fusarium</a:t>
            </a:r>
          </a:p>
          <a:p>
            <a:pPr defTabSz="881390">
              <a:defRPr/>
            </a:pPr>
            <a:r>
              <a:rPr lang="en-US" b="1" dirty="0"/>
              <a:t>(advance) </a:t>
            </a:r>
          </a:p>
          <a:p>
            <a:pPr defTabSz="881390">
              <a:defRPr/>
            </a:pPr>
            <a:endParaRPr lang="en-US" b="1" dirty="0"/>
          </a:p>
          <a:p>
            <a:pPr defTabSz="881390">
              <a:defRPr/>
            </a:pPr>
            <a:r>
              <a:rPr lang="en-US" dirty="0"/>
              <a:t>3. </a:t>
            </a:r>
            <a:r>
              <a:rPr lang="en-US" dirty="0" err="1"/>
              <a:t>Cylindrocladium</a:t>
            </a:r>
            <a:endParaRPr lang="en-US" dirty="0"/>
          </a:p>
          <a:p>
            <a:pPr defTabSz="881390">
              <a:defRPr/>
            </a:pPr>
            <a:r>
              <a:rPr lang="en-US" b="1" dirty="0"/>
              <a:t> (next slide)</a:t>
            </a:r>
            <a:endParaRPr lang="en-US" dirty="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40</a:t>
            </a:fld>
            <a:endParaRPr lang="en-US"/>
          </a:p>
        </p:txBody>
      </p:sp>
    </p:spTree>
    <p:extLst>
      <p:ext uri="{BB962C8B-B14F-4D97-AF65-F5344CB8AC3E}">
        <p14:creationId xmlns:p14="http://schemas.microsoft.com/office/powerpoint/2010/main" val="19223888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 few more issues---but less often</a:t>
            </a:r>
            <a:r>
              <a:rPr lang="en-US" b="1" baseline="0" dirty="0" smtClean="0"/>
              <a:t> mistaken…</a:t>
            </a:r>
          </a:p>
          <a:p>
            <a:endParaRPr lang="en-US" baseline="0" dirty="0" smtClean="0"/>
          </a:p>
          <a:p>
            <a:r>
              <a:rPr lang="en-US" dirty="0" smtClean="0"/>
              <a:t>With dark round fruiting</a:t>
            </a:r>
            <a:r>
              <a:rPr lang="en-US" baseline="0" dirty="0" smtClean="0"/>
              <a:t> bodies of the fungus </a:t>
            </a:r>
            <a:r>
              <a:rPr lang="en-US" baseline="0" dirty="0" err="1" smtClean="0"/>
              <a:t>Dothiorella</a:t>
            </a:r>
            <a:r>
              <a:rPr lang="en-US" baseline="0" dirty="0" smtClean="0"/>
              <a:t> erupting from the surfaces of the leaves, </a:t>
            </a:r>
            <a:r>
              <a:rPr lang="en-US" dirty="0" err="1" smtClean="0"/>
              <a:t>Macrophoma</a:t>
            </a:r>
            <a:r>
              <a:rPr lang="en-US" dirty="0" smtClean="0"/>
              <a:t> leaf blight</a:t>
            </a:r>
            <a:r>
              <a:rPr lang="en-US" baseline="0" dirty="0" smtClean="0"/>
              <a:t> is usually easy to differentiate from other fungi that colonize boxwood. Keep in mind however that the presence of this fungus does not negate the presence of the other. If leaves with these characteristic </a:t>
            </a:r>
            <a:r>
              <a:rPr lang="en-US" baseline="0" dirty="0" err="1" smtClean="0"/>
              <a:t>pycnidia</a:t>
            </a:r>
            <a:r>
              <a:rPr lang="en-US" baseline="0" dirty="0" smtClean="0"/>
              <a:t> are shed, infected twig tissue with dark areas may remain. Loss of leaves and dark lesions on twigs are a combination of symptoms that </a:t>
            </a:r>
            <a:r>
              <a:rPr lang="en-US" u="sng" baseline="0" dirty="0" smtClean="0"/>
              <a:t>could</a:t>
            </a:r>
            <a:r>
              <a:rPr lang="en-US" baseline="0" dirty="0" smtClean="0"/>
              <a:t> be mistaken for boxwood blight. </a:t>
            </a:r>
          </a:p>
          <a:p>
            <a:r>
              <a:rPr lang="en-US" b="1" dirty="0"/>
              <a:t>(next slide)</a:t>
            </a:r>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41</a:t>
            </a:fld>
            <a:endParaRPr lang="en-US"/>
          </a:p>
        </p:txBody>
      </p:sp>
    </p:spTree>
    <p:extLst>
      <p:ext uri="{BB962C8B-B14F-4D97-AF65-F5344CB8AC3E}">
        <p14:creationId xmlns:p14="http://schemas.microsoft.com/office/powerpoint/2010/main" val="15368412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1" dirty="0"/>
              <a:t>Boxwood Leafminer</a:t>
            </a:r>
          </a:p>
          <a:p>
            <a:pPr defTabSz="881390">
              <a:defRPr/>
            </a:pPr>
            <a:endParaRPr lang="en-US" b="1" dirty="0"/>
          </a:p>
          <a:p>
            <a:pPr defTabSz="881390">
              <a:defRPr/>
            </a:pPr>
            <a:r>
              <a:rPr lang="en-US" dirty="0"/>
              <a:t>Looking at these three photos, you might think…well that is boxwood leafminer on the left and boxwood </a:t>
            </a:r>
            <a:r>
              <a:rPr lang="en-US" dirty="0" smtClean="0"/>
              <a:t>blight </a:t>
            </a:r>
            <a:r>
              <a:rPr lang="en-US" dirty="0"/>
              <a:t>on the right, and you would be correct….but what is wrong with that leaf in the center? </a:t>
            </a:r>
          </a:p>
          <a:p>
            <a:pPr defTabSz="881390">
              <a:defRPr/>
            </a:pPr>
            <a:endParaRPr lang="en-US" dirty="0"/>
          </a:p>
          <a:p>
            <a:pPr defTabSz="881390">
              <a:defRPr/>
            </a:pPr>
            <a:r>
              <a:rPr lang="en-US" dirty="0"/>
              <a:t>In the photo on the far right, leaves that appeared to have been damaged by leafminer ALSO developed boxwood blight. </a:t>
            </a:r>
          </a:p>
          <a:p>
            <a:pPr defTabSz="881390">
              <a:defRPr/>
            </a:pPr>
            <a:endParaRPr lang="en-US" dirty="0"/>
          </a:p>
          <a:p>
            <a:pPr defTabSz="881390">
              <a:defRPr/>
            </a:pPr>
            <a:r>
              <a:rPr lang="en-US" dirty="0"/>
              <a:t>If in doubt, incubate and re-check!</a:t>
            </a:r>
          </a:p>
          <a:p>
            <a:pPr defTabSz="881390">
              <a:defRPr/>
            </a:pPr>
            <a:endParaRPr lang="en-US" dirty="0"/>
          </a:p>
          <a:p>
            <a:pPr defTabSz="881390">
              <a:defRPr/>
            </a:pPr>
            <a:r>
              <a:rPr lang="en-US" b="1" dirty="0"/>
              <a:t>(next slide)</a:t>
            </a:r>
            <a:endParaRPr lang="en-US" sz="100" b="1" dirty="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42</a:t>
            </a:fld>
            <a:endParaRPr lang="en-US"/>
          </a:p>
        </p:txBody>
      </p:sp>
    </p:spTree>
    <p:extLst>
      <p:ext uri="{BB962C8B-B14F-4D97-AF65-F5344CB8AC3E}">
        <p14:creationId xmlns:p14="http://schemas.microsoft.com/office/powerpoint/2010/main" val="11714980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1" dirty="0"/>
              <a:t>Boxwood mite</a:t>
            </a:r>
            <a:endParaRPr lang="en-US" sz="100" b="1" dirty="0"/>
          </a:p>
          <a:p>
            <a:endParaRPr lang="en-US" dirty="0" smtClean="0"/>
          </a:p>
          <a:p>
            <a:pPr defTabSz="881390">
              <a:defRPr/>
            </a:pPr>
            <a:r>
              <a:rPr lang="en-US" dirty="0" smtClean="0"/>
              <a:t>Extensive</a:t>
            </a:r>
            <a:r>
              <a:rPr lang="en-US" baseline="0" dirty="0" smtClean="0"/>
              <a:t> scratch-like damage to boxwood is caused by the boxwood mite. Although you may already be familiar with this, keep in mind that if this injury were just a little more severe, and these leaves were a little more yellow, a homeowner not familiar with common boxwood issues may become concerned. </a:t>
            </a:r>
            <a:r>
              <a:rPr lang="en-US" b="1" dirty="0"/>
              <a:t>(next slide)</a:t>
            </a:r>
            <a:endParaRPr lang="en-US" dirty="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43</a:t>
            </a:fld>
            <a:endParaRPr lang="en-US"/>
          </a:p>
        </p:txBody>
      </p:sp>
    </p:spTree>
    <p:extLst>
      <p:ext uri="{BB962C8B-B14F-4D97-AF65-F5344CB8AC3E}">
        <p14:creationId xmlns:p14="http://schemas.microsoft.com/office/powerpoint/2010/main" val="22504057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1" dirty="0"/>
              <a:t>What is this?</a:t>
            </a:r>
          </a:p>
          <a:p>
            <a:pPr defTabSz="881390">
              <a:defRPr/>
            </a:pPr>
            <a:endParaRPr lang="en-US" sz="100" b="1" dirty="0"/>
          </a:p>
          <a:p>
            <a:r>
              <a:rPr lang="en-US" dirty="0" smtClean="0"/>
              <a:t>These</a:t>
            </a:r>
            <a:r>
              <a:rPr lang="en-US" baseline="0" dirty="0" smtClean="0"/>
              <a:t> were recently planted boxwood that showed these symptoms the following spring.  </a:t>
            </a:r>
          </a:p>
          <a:p>
            <a:endParaRPr lang="en-US" b="0" baseline="0" dirty="0" smtClean="0"/>
          </a:p>
          <a:p>
            <a:pPr defTabSz="881390">
              <a:defRPr/>
            </a:pPr>
            <a:r>
              <a:rPr lang="en-US" dirty="0"/>
              <a:t>Plant history, site and cultural care are important too. </a:t>
            </a:r>
          </a:p>
          <a:p>
            <a:endParaRPr lang="en-US" dirty="0"/>
          </a:p>
          <a:p>
            <a:r>
              <a:rPr lang="en-US" b="1" dirty="0"/>
              <a:t>(next slide)</a:t>
            </a:r>
          </a:p>
        </p:txBody>
      </p:sp>
      <p:sp>
        <p:nvSpPr>
          <p:cNvPr id="4" name="Slide Number Placeholder 3"/>
          <p:cNvSpPr>
            <a:spLocks noGrp="1"/>
          </p:cNvSpPr>
          <p:nvPr>
            <p:ph type="sldNum" sz="quarter" idx="10"/>
          </p:nvPr>
        </p:nvSpPr>
        <p:spPr/>
        <p:txBody>
          <a:bodyPr/>
          <a:lstStyle/>
          <a:p>
            <a:fld id="{E30AA122-C1DB-450D-8C68-341F62184D95}" type="slidenum">
              <a:rPr lang="en-US" smtClean="0"/>
              <a:t>44</a:t>
            </a:fld>
            <a:endParaRPr lang="en-US"/>
          </a:p>
        </p:txBody>
      </p:sp>
    </p:spTree>
    <p:extLst>
      <p:ext uri="{BB962C8B-B14F-4D97-AF65-F5344CB8AC3E}">
        <p14:creationId xmlns:p14="http://schemas.microsoft.com/office/powerpoint/2010/main" val="26757824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a closer look</a:t>
            </a:r>
            <a:r>
              <a:rPr lang="en-US" b="1" baseline="0" dirty="0" smtClean="0"/>
              <a:t>, </a:t>
            </a:r>
            <a:r>
              <a:rPr lang="en-US" baseline="0" dirty="0" smtClean="0"/>
              <a:t>we see variation in the level of tissue damage to each plant. </a:t>
            </a:r>
          </a:p>
          <a:p>
            <a:r>
              <a:rPr lang="en-US" b="1" baseline="0" dirty="0" smtClean="0"/>
              <a:t> (advance) </a:t>
            </a:r>
          </a:p>
          <a:p>
            <a:endParaRPr lang="en-US" baseline="0" dirty="0" smtClean="0"/>
          </a:p>
          <a:p>
            <a:pPr defTabSz="881390">
              <a:defRPr/>
            </a:pPr>
            <a:r>
              <a:rPr lang="en-US" dirty="0" smtClean="0"/>
              <a:t>Then by focusing in on the individual damaged</a:t>
            </a:r>
            <a:r>
              <a:rPr lang="en-US" baseline="0" dirty="0" smtClean="0"/>
              <a:t> stems, we see that the bark has peeled away from the woody tissue below the point of injury. The woody tissue that is exposed appears a uniform tan color, and there is no dark discoloration to suggest Phytophthora root/collar rot… So what could this be?</a:t>
            </a:r>
          </a:p>
          <a:p>
            <a:pPr defTabSz="881390">
              <a:defRPr/>
            </a:pPr>
            <a:r>
              <a:rPr lang="en-US" b="1" baseline="0" dirty="0" smtClean="0"/>
              <a:t> (advance) </a:t>
            </a:r>
          </a:p>
          <a:p>
            <a:pPr defTabSz="881390">
              <a:defRPr/>
            </a:pPr>
            <a:endParaRPr lang="en-US" baseline="0" dirty="0" smtClean="0"/>
          </a:p>
          <a:p>
            <a:pPr defTabSz="881390">
              <a:defRPr/>
            </a:pPr>
            <a:r>
              <a:rPr lang="en-US" baseline="0" dirty="0" smtClean="0"/>
              <a:t>If you know…new planting, deep mulch, frequent irrigation…..overall stress leaving to an increased likelihood of…</a:t>
            </a:r>
          </a:p>
          <a:p>
            <a:pPr defTabSz="881390">
              <a:defRPr/>
            </a:pPr>
            <a:r>
              <a:rPr lang="en-US" b="1" baseline="0" dirty="0" smtClean="0"/>
              <a:t>(advance) </a:t>
            </a:r>
          </a:p>
          <a:p>
            <a:pPr defTabSz="881390">
              <a:defRPr/>
            </a:pPr>
            <a:endParaRPr lang="en-US" b="1" baseline="0" dirty="0" smtClean="0"/>
          </a:p>
          <a:p>
            <a:pPr defTabSz="881390">
              <a:defRPr/>
            </a:pPr>
            <a:r>
              <a:rPr lang="en-US" baseline="0" dirty="0" smtClean="0"/>
              <a:t>Winter injury!</a:t>
            </a:r>
          </a:p>
          <a:p>
            <a:pPr defTabSz="881390">
              <a:defRPr/>
            </a:pPr>
            <a:endParaRPr lang="en-US" baseline="0" dirty="0" smtClean="0"/>
          </a:p>
          <a:p>
            <a:pPr defTabSz="881390">
              <a:defRPr/>
            </a:pPr>
            <a:r>
              <a:rPr lang="en-US" b="1" baseline="0" dirty="0" smtClean="0"/>
              <a:t> (next slide) </a:t>
            </a:r>
          </a:p>
          <a:p>
            <a:pPr defTabSz="881390">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45</a:t>
            </a:fld>
            <a:endParaRPr lang="en-US"/>
          </a:p>
        </p:txBody>
      </p:sp>
    </p:spTree>
    <p:extLst>
      <p:ext uri="{BB962C8B-B14F-4D97-AF65-F5344CB8AC3E}">
        <p14:creationId xmlns:p14="http://schemas.microsoft.com/office/powerpoint/2010/main" val="7933570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shows nearby established plants that did not suffer extensive winter injury.</a:t>
            </a:r>
          </a:p>
          <a:p>
            <a:r>
              <a:rPr lang="en-US" b="1" dirty="0"/>
              <a:t>(next slide) </a:t>
            </a:r>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46</a:t>
            </a:fld>
            <a:endParaRPr lang="en-US"/>
          </a:p>
        </p:txBody>
      </p:sp>
    </p:spTree>
    <p:extLst>
      <p:ext uri="{BB962C8B-B14F-4D97-AF65-F5344CB8AC3E}">
        <p14:creationId xmlns:p14="http://schemas.microsoft.com/office/powerpoint/2010/main" val="42145531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you think about this plant?</a:t>
            </a:r>
            <a:r>
              <a:rPr lang="en-US" baseline="0" dirty="0" smtClean="0"/>
              <a:t> Could this top dieback be due to boxwood blight? </a:t>
            </a:r>
          </a:p>
          <a:p>
            <a:pPr defTabSz="881390">
              <a:defRPr/>
            </a:pPr>
            <a:r>
              <a:rPr lang="en-US" b="1" baseline="0" dirty="0" smtClean="0"/>
              <a:t> (Advance) </a:t>
            </a:r>
          </a:p>
          <a:p>
            <a:endParaRPr lang="en-US" baseline="0" dirty="0" smtClean="0"/>
          </a:p>
          <a:p>
            <a:r>
              <a:rPr lang="en-US" baseline="0" dirty="0" smtClean="0"/>
              <a:t>Zoom in and we see some odd looking symptoms.</a:t>
            </a:r>
          </a:p>
          <a:p>
            <a:pPr defTabSz="881390">
              <a:defRPr/>
            </a:pPr>
            <a:r>
              <a:rPr lang="en-US" b="1" baseline="0" dirty="0" smtClean="0"/>
              <a:t> (Advance) </a:t>
            </a:r>
          </a:p>
          <a:p>
            <a:endParaRPr lang="en-US" baseline="0" dirty="0" smtClean="0"/>
          </a:p>
          <a:p>
            <a:r>
              <a:rPr lang="en-US" baseline="0" dirty="0" smtClean="0"/>
              <a:t>Zoom again, and we find that the plant suffered mechanical injury. On branch was entirely broken off. Not only may the surrounding branches have suffered from cracking, but that surrounding foliage would have been newly exposed to sunscald and winter drying</a:t>
            </a:r>
          </a:p>
          <a:p>
            <a:pPr defTabSz="881390">
              <a:defRPr/>
            </a:pPr>
            <a:r>
              <a:rPr lang="en-US" b="1" dirty="0"/>
              <a:t>(next slide) </a:t>
            </a:r>
            <a:endParaRPr lang="en-US" dirty="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30AA122-C1DB-450D-8C68-341F62184D95}" type="slidenum">
              <a:rPr lang="en-US" smtClean="0"/>
              <a:t>47</a:t>
            </a:fld>
            <a:endParaRPr lang="en-US"/>
          </a:p>
        </p:txBody>
      </p:sp>
    </p:spTree>
    <p:extLst>
      <p:ext uri="{BB962C8B-B14F-4D97-AF65-F5344CB8AC3E}">
        <p14:creationId xmlns:p14="http://schemas.microsoft.com/office/powerpoint/2010/main" val="17880075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1" dirty="0"/>
              <a:t>When symptoms suggest boxwood blight but you just can’t find the spores…</a:t>
            </a:r>
            <a:r>
              <a:rPr lang="en-US" sz="1500" dirty="0"/>
              <a:t>why ask for a better sample? </a:t>
            </a:r>
          </a:p>
          <a:p>
            <a:endParaRPr lang="en-US" sz="500" dirty="0"/>
          </a:p>
          <a:p>
            <a:r>
              <a:rPr lang="en-US" sz="1300" dirty="0"/>
              <a:t>If the sample was mailed, it may have been overheated or frozen in transit. </a:t>
            </a:r>
          </a:p>
          <a:p>
            <a:pPr>
              <a:tabLst>
                <a:tab pos="440695" algn="l"/>
              </a:tabLst>
            </a:pPr>
            <a:r>
              <a:rPr lang="en-US" sz="1300" dirty="0"/>
              <a:t>High heat especially may kill your target organism preventing it from developing on even the most characteristically symptomatic tissue. </a:t>
            </a:r>
          </a:p>
          <a:p>
            <a:pPr>
              <a:tabLst>
                <a:tab pos="440695" algn="l"/>
              </a:tabLst>
            </a:pPr>
            <a:endParaRPr lang="en-US" sz="500" dirty="0"/>
          </a:p>
          <a:p>
            <a:pPr>
              <a:tabLst>
                <a:tab pos="440695" algn="l"/>
              </a:tabLst>
            </a:pPr>
            <a:r>
              <a:rPr lang="en-US" sz="1300" dirty="0"/>
              <a:t>If the sample was collected but held for several days before submission…the sample could dry out excessively and/or spores present may germinate resulting in dense white mycelium but no spores!</a:t>
            </a:r>
          </a:p>
          <a:p>
            <a:pPr>
              <a:tabLst>
                <a:tab pos="440695" algn="l"/>
              </a:tabLst>
            </a:pPr>
            <a:endParaRPr lang="en-US" sz="500" dirty="0"/>
          </a:p>
          <a:p>
            <a:pPr>
              <a:tabLst>
                <a:tab pos="440695" algn="l"/>
              </a:tabLst>
            </a:pPr>
            <a:r>
              <a:rPr lang="en-US" sz="1300" dirty="0"/>
              <a:t>If the plant was treated with a fungicide prior to collection, that can interfere with timely development of conidiophores and conidia on the tissue</a:t>
            </a:r>
          </a:p>
          <a:p>
            <a:pPr>
              <a:tabLst>
                <a:tab pos="440695" algn="l"/>
              </a:tabLst>
            </a:pPr>
            <a:endParaRPr lang="en-US" sz="500" dirty="0"/>
          </a:p>
          <a:p>
            <a:pPr>
              <a:tabLst>
                <a:tab pos="440695" algn="l"/>
              </a:tabLst>
            </a:pPr>
            <a:r>
              <a:rPr lang="en-US" sz="1300" dirty="0"/>
              <a:t>If the sample was packaged with very wet paper towels…that can cause extensive breakdown and premature decay of the plant tissue. </a:t>
            </a:r>
            <a:r>
              <a:rPr lang="en-US" sz="1300" dirty="0" err="1"/>
              <a:t>Volutella</a:t>
            </a:r>
            <a:r>
              <a:rPr lang="en-US" sz="1300" dirty="0"/>
              <a:t>, Fusarium etc. may eventually grow out of such tissue, but </a:t>
            </a:r>
            <a:r>
              <a:rPr lang="en-US" sz="1300" i="1" dirty="0" err="1"/>
              <a:t>C.p</a:t>
            </a:r>
            <a:r>
              <a:rPr lang="en-US" sz="1300" i="1" dirty="0"/>
              <a:t>. </a:t>
            </a:r>
            <a:r>
              <a:rPr lang="en-US" sz="1300" dirty="0" err="1"/>
              <a:t>sporulates</a:t>
            </a:r>
            <a:r>
              <a:rPr lang="en-US" sz="1300" dirty="0"/>
              <a:t> best on tissue that has not been dead for days, weeks, or months. </a:t>
            </a:r>
            <a:endParaRPr lang="en-US" sz="500" dirty="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48</a:t>
            </a:fld>
            <a:endParaRPr lang="en-US"/>
          </a:p>
        </p:txBody>
      </p:sp>
    </p:spTree>
    <p:extLst>
      <p:ext uri="{BB962C8B-B14F-4D97-AF65-F5344CB8AC3E}">
        <p14:creationId xmlns:p14="http://schemas.microsoft.com/office/powerpoint/2010/main" val="40189117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Or it could have ….the dreaded </a:t>
            </a:r>
            <a:r>
              <a:rPr lang="en-US" b="1" dirty="0" err="1"/>
              <a:t>Colletotrichum</a:t>
            </a:r>
            <a:endParaRPr lang="en-US" dirty="0"/>
          </a:p>
          <a:p>
            <a:r>
              <a:rPr lang="en-US" b="1" dirty="0"/>
              <a:t> </a:t>
            </a:r>
            <a:endParaRPr lang="en-US" dirty="0"/>
          </a:p>
          <a:p>
            <a:r>
              <a:rPr lang="en-US" dirty="0"/>
              <a:t>This is the worst ---the hardest to differentiate if you only have twig lesions to look at. </a:t>
            </a:r>
          </a:p>
          <a:p>
            <a:endParaRPr lang="en-US" dirty="0"/>
          </a:p>
          <a:p>
            <a:r>
              <a:rPr lang="en-US" dirty="0"/>
              <a:t>If there are no foliar lesions, and you cannot find sporulation on the dead or dying twigs that have dark lesions…</a:t>
            </a:r>
          </a:p>
          <a:p>
            <a:r>
              <a:rPr lang="en-US" dirty="0"/>
              <a:t> </a:t>
            </a:r>
          </a:p>
          <a:p>
            <a:r>
              <a:rPr lang="en-US" dirty="0"/>
              <a:t>Send this to the Clinic…or ask for another sample. </a:t>
            </a:r>
          </a:p>
          <a:p>
            <a:r>
              <a:rPr lang="en-US" dirty="0"/>
              <a:t> </a:t>
            </a:r>
          </a:p>
          <a:p>
            <a:r>
              <a:rPr lang="en-US" dirty="0"/>
              <a:t>If all you have is dark lesions on the twigs, infections caused by </a:t>
            </a:r>
            <a:r>
              <a:rPr lang="en-US" dirty="0" err="1"/>
              <a:t>Cylindrocladium</a:t>
            </a:r>
            <a:r>
              <a:rPr lang="en-US" dirty="0"/>
              <a:t> or </a:t>
            </a:r>
            <a:r>
              <a:rPr lang="en-US" dirty="0" err="1"/>
              <a:t>Colletotrichum</a:t>
            </a:r>
            <a:r>
              <a:rPr lang="en-US" dirty="0"/>
              <a:t> are very difficult to tell apart!</a:t>
            </a:r>
          </a:p>
          <a:p>
            <a:r>
              <a:rPr lang="en-US" dirty="0"/>
              <a:t> </a:t>
            </a:r>
          </a:p>
          <a:p>
            <a:r>
              <a:rPr lang="en-US" b="1" dirty="0"/>
              <a:t>(next slide)</a:t>
            </a:r>
            <a:endParaRPr lang="en-US" dirty="0"/>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49</a:t>
            </a:fld>
            <a:endParaRPr lang="en-US"/>
          </a:p>
        </p:txBody>
      </p:sp>
    </p:spTree>
    <p:extLst>
      <p:ext uri="{BB962C8B-B14F-4D97-AF65-F5344CB8AC3E}">
        <p14:creationId xmlns:p14="http://schemas.microsoft.com/office/powerpoint/2010/main" val="2713502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Identification is the focus of this module.  </a:t>
            </a:r>
          </a:p>
          <a:p>
            <a:endParaRPr lang="en-US" sz="1000" b="1" dirty="0"/>
          </a:p>
          <a:p>
            <a:r>
              <a:rPr lang="en-US" dirty="0"/>
              <a:t>With the spread of boxwood blight out of nurseries and into landscapes, and in some cases into very large landscape plantings, it is important to identify the pathogen quickly so infected plants may be removed and asymptomatic plants treated. </a:t>
            </a:r>
          </a:p>
          <a:p>
            <a:pPr defTabSz="881390">
              <a:defRPr/>
            </a:pPr>
            <a:r>
              <a:rPr lang="en-US" b="1" baseline="0" dirty="0" smtClean="0">
                <a:solidFill>
                  <a:srgbClr val="FF0000"/>
                </a:solidFill>
              </a:rPr>
              <a:t> (advance)</a:t>
            </a:r>
            <a:endParaRPr lang="en-US" dirty="0"/>
          </a:p>
          <a:p>
            <a:endParaRPr lang="en-US" sz="800" dirty="0"/>
          </a:p>
          <a:p>
            <a:r>
              <a:rPr lang="en-US" dirty="0"/>
              <a:t>The fungus can begin to produce infectious spores in a matter of days after symptoms first develop</a:t>
            </a:r>
          </a:p>
          <a:p>
            <a:pPr defTabSz="881390">
              <a:defRPr/>
            </a:pPr>
            <a:r>
              <a:rPr lang="en-US" sz="800" b="1" dirty="0">
                <a:solidFill>
                  <a:srgbClr val="FF0000"/>
                </a:solidFill>
              </a:rPr>
              <a:t> (advance)</a:t>
            </a:r>
          </a:p>
          <a:p>
            <a:endParaRPr lang="en-US" sz="800" dirty="0"/>
          </a:p>
          <a:p>
            <a:r>
              <a:rPr lang="en-US" dirty="0"/>
              <a:t>Spores are easily spread to other nearby boxwood so quick identification of the pathogen is essential in limiting the spread of the fungus.</a:t>
            </a:r>
          </a:p>
          <a:p>
            <a:r>
              <a:rPr lang="en-US" b="1" dirty="0"/>
              <a:t>(next slide)</a:t>
            </a:r>
            <a:endParaRPr lang="en-US" sz="500" b="1" dirty="0"/>
          </a:p>
        </p:txBody>
      </p:sp>
      <p:sp>
        <p:nvSpPr>
          <p:cNvPr id="4" name="Slide Number Placeholder 3"/>
          <p:cNvSpPr>
            <a:spLocks noGrp="1"/>
          </p:cNvSpPr>
          <p:nvPr>
            <p:ph type="sldNum" sz="quarter" idx="10"/>
          </p:nvPr>
        </p:nvSpPr>
        <p:spPr/>
        <p:txBody>
          <a:bodyPr/>
          <a:lstStyle/>
          <a:p>
            <a:fld id="{E30AA122-C1DB-450D-8C68-341F62184D95}" type="slidenum">
              <a:rPr lang="en-US" smtClean="0"/>
              <a:t>5</a:t>
            </a:fld>
            <a:endParaRPr lang="en-US"/>
          </a:p>
        </p:txBody>
      </p:sp>
    </p:spTree>
    <p:extLst>
      <p:ext uri="{BB962C8B-B14F-4D97-AF65-F5344CB8AC3E}">
        <p14:creationId xmlns:p14="http://schemas.microsoft.com/office/powerpoint/2010/main" val="18970429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information</a:t>
            </a:r>
            <a:r>
              <a:rPr lang="en-US" baseline="0" dirty="0" smtClean="0"/>
              <a:t> on susceptibility of species and varieties, we borrowed this information for reference. </a:t>
            </a:r>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50</a:t>
            </a:fld>
            <a:endParaRPr lang="en-US"/>
          </a:p>
        </p:txBody>
      </p:sp>
    </p:spTree>
    <p:extLst>
      <p:ext uri="{BB962C8B-B14F-4D97-AF65-F5344CB8AC3E}">
        <p14:creationId xmlns:p14="http://schemas.microsoft.com/office/powerpoint/2010/main" val="32143076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This is a great site to check if you want an exact description of the </a:t>
            </a:r>
            <a:r>
              <a:rPr lang="en-US" dirty="0" err="1"/>
              <a:t>sporulating</a:t>
            </a:r>
            <a:r>
              <a:rPr lang="en-US" dirty="0"/>
              <a:t> fungus!</a:t>
            </a:r>
            <a:endParaRPr lang="en-US" dirty="0">
              <a:hlinkClick r:id="rId3"/>
            </a:endParaRPr>
          </a:p>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51</a:t>
            </a:fld>
            <a:endParaRPr lang="en-US"/>
          </a:p>
        </p:txBody>
      </p:sp>
    </p:spTree>
    <p:extLst>
      <p:ext uri="{BB962C8B-B14F-4D97-AF65-F5344CB8AC3E}">
        <p14:creationId xmlns:p14="http://schemas.microsoft.com/office/powerpoint/2010/main" val="29873379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52</a:t>
            </a:fld>
            <a:endParaRPr lang="en-US"/>
          </a:p>
        </p:txBody>
      </p:sp>
    </p:spTree>
    <p:extLst>
      <p:ext uri="{BB962C8B-B14F-4D97-AF65-F5344CB8AC3E}">
        <p14:creationId xmlns:p14="http://schemas.microsoft.com/office/powerpoint/2010/main" val="1572502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157"/>
              </a:spcAft>
            </a:pPr>
            <a:r>
              <a:rPr lang="en-US" dirty="0"/>
              <a:t>Other pathogens can damage boxwood, cause dieback and even kill entire plants, but the Boxwood Blight pathogen does this very quickly.</a:t>
            </a:r>
          </a:p>
          <a:p>
            <a:pPr>
              <a:spcAft>
                <a:spcPts val="1157"/>
              </a:spcAft>
            </a:pPr>
            <a:endParaRPr lang="en-US" dirty="0"/>
          </a:p>
          <a:p>
            <a:pPr>
              <a:spcAft>
                <a:spcPts val="1157"/>
              </a:spcAft>
            </a:pPr>
            <a:r>
              <a:rPr lang="en-US" dirty="0"/>
              <a:t>Once you are familiar with what to look for,  it can be easy to recognize the fungus when it is present on infected tissue</a:t>
            </a:r>
          </a:p>
          <a:p>
            <a:pPr>
              <a:spcAft>
                <a:spcPts val="1157"/>
              </a:spcAft>
            </a:pPr>
            <a:r>
              <a:rPr lang="en-US" b="1" dirty="0"/>
              <a:t>(advance)</a:t>
            </a:r>
          </a:p>
          <a:p>
            <a:pPr>
              <a:spcAft>
                <a:spcPts val="1157"/>
              </a:spcAft>
            </a:pPr>
            <a:r>
              <a:rPr lang="en-US" dirty="0"/>
              <a:t>…but recognizing when symptoms are </a:t>
            </a:r>
            <a:r>
              <a:rPr lang="en-US" b="1" dirty="0"/>
              <a:t>not</a:t>
            </a:r>
            <a:r>
              <a:rPr lang="en-US" dirty="0"/>
              <a:t> Boxwood Blight is equally important to limit the destruction of plants that may have less damaging  issues!</a:t>
            </a:r>
          </a:p>
          <a:p>
            <a:pPr defTabSz="881390">
              <a:spcAft>
                <a:spcPts val="1157"/>
              </a:spcAft>
              <a:defRPr/>
            </a:pPr>
            <a:r>
              <a:rPr lang="en-US" b="1" dirty="0"/>
              <a:t>(advance)</a:t>
            </a:r>
          </a:p>
          <a:p>
            <a:pPr>
              <a:spcAft>
                <a:spcPts val="1157"/>
              </a:spcAft>
            </a:pPr>
            <a:endParaRPr lang="en-US" dirty="0"/>
          </a:p>
          <a:p>
            <a:pPr>
              <a:spcAft>
                <a:spcPts val="1157"/>
              </a:spcAft>
            </a:pPr>
            <a:r>
              <a:rPr lang="en-US" dirty="0"/>
              <a:t>When done with this module, if you would like to learn more about the pathogen, the following resource list is included in your handouts. </a:t>
            </a:r>
          </a:p>
          <a:p>
            <a:endParaRPr lang="en-US" sz="800" dirty="0"/>
          </a:p>
          <a:p>
            <a:r>
              <a:rPr lang="en-US" b="1" dirty="0"/>
              <a:t>(next slide)</a:t>
            </a:r>
            <a:endParaRPr lang="en-US" sz="500" b="1" dirty="0"/>
          </a:p>
        </p:txBody>
      </p:sp>
      <p:sp>
        <p:nvSpPr>
          <p:cNvPr id="4" name="Slide Number Placeholder 3"/>
          <p:cNvSpPr>
            <a:spLocks noGrp="1"/>
          </p:cNvSpPr>
          <p:nvPr>
            <p:ph type="sldNum" sz="quarter" idx="10"/>
          </p:nvPr>
        </p:nvSpPr>
        <p:spPr/>
        <p:txBody>
          <a:bodyPr/>
          <a:lstStyle/>
          <a:p>
            <a:fld id="{E30AA122-C1DB-450D-8C68-341F62184D95}" type="slidenum">
              <a:rPr lang="en-US" smtClean="0"/>
              <a:t>6</a:t>
            </a:fld>
            <a:endParaRPr lang="en-US"/>
          </a:p>
        </p:txBody>
      </p:sp>
    </p:spTree>
    <p:extLst>
      <p:ext uri="{BB962C8B-B14F-4D97-AF65-F5344CB8AC3E}">
        <p14:creationId xmlns:p14="http://schemas.microsoft.com/office/powerpoint/2010/main" val="323571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Although produced by Cornell Cooperative Extension of Suffolk Co. for a Long Island audience, the </a:t>
            </a:r>
            <a:r>
              <a:rPr lang="en-US" b="1" i="1" dirty="0"/>
              <a:t>Photographic Guide of Boxwood Pests &amp; Diseases on Long Island </a:t>
            </a:r>
            <a:r>
              <a:rPr lang="en-US" dirty="0"/>
              <a:t>really covers many of the common issues observed on boxwood plants across the entire Northeastern U.S., including boxwood blight, other disease issues, insect pests, abiotic injury, and much more. </a:t>
            </a:r>
          </a:p>
          <a:p>
            <a:pPr defTabSz="881390">
              <a:defRPr/>
            </a:pPr>
            <a:endParaRPr lang="en-US" dirty="0"/>
          </a:p>
          <a:p>
            <a:pPr defTabSz="881390">
              <a:defRPr/>
            </a:pPr>
            <a:r>
              <a:rPr lang="en-US" i="1" dirty="0"/>
              <a:t>This resource list is included in the handouts</a:t>
            </a:r>
          </a:p>
          <a:p>
            <a:r>
              <a:rPr lang="en-US" dirty="0" smtClean="0"/>
              <a:t> </a:t>
            </a:r>
          </a:p>
          <a:p>
            <a:r>
              <a:rPr lang="en-US" dirty="0" smtClean="0"/>
              <a:t>These resources</a:t>
            </a:r>
            <a:r>
              <a:rPr lang="en-US" baseline="0" dirty="0" smtClean="0"/>
              <a:t> have many photos of infected plants in the landscape---but here we will be focusing on confirming the diagnosis of the fungus using microscopy.</a:t>
            </a:r>
          </a:p>
          <a:p>
            <a:pPr defTabSz="881390">
              <a:defRPr/>
            </a:pPr>
            <a:r>
              <a:rPr lang="en-US" b="1" dirty="0"/>
              <a:t>(next slide)</a:t>
            </a:r>
            <a:endParaRPr lang="en-US" dirty="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30AA122-C1DB-450D-8C68-341F62184D95}" type="slidenum">
              <a:rPr lang="en-US" smtClean="0"/>
              <a:t>7</a:t>
            </a:fld>
            <a:endParaRPr lang="en-US"/>
          </a:p>
        </p:txBody>
      </p:sp>
    </p:spTree>
    <p:extLst>
      <p:ext uri="{BB962C8B-B14F-4D97-AF65-F5344CB8AC3E}">
        <p14:creationId xmlns:p14="http://schemas.microsoft.com/office/powerpoint/2010/main" val="676137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Boxwood Blight look like?</a:t>
            </a:r>
          </a:p>
          <a:p>
            <a:r>
              <a:rPr lang="en-US" dirty="0" smtClean="0"/>
              <a:t>At any stage</a:t>
            </a:r>
            <a:r>
              <a:rPr lang="en-US" baseline="0" dirty="0" smtClean="0"/>
              <a:t> you may see any of these features, but only one of these photos does </a:t>
            </a:r>
            <a:r>
              <a:rPr lang="en-US" u="sng" baseline="0" dirty="0" smtClean="0"/>
              <a:t>not</a:t>
            </a:r>
            <a:r>
              <a:rPr lang="en-US" baseline="0" dirty="0" smtClean="0"/>
              <a:t> show boxwood blight </a:t>
            </a:r>
          </a:p>
          <a:p>
            <a:r>
              <a:rPr lang="en-US" b="1" baseline="0" dirty="0" smtClean="0">
                <a:solidFill>
                  <a:srgbClr val="FF0000"/>
                </a:solidFill>
              </a:rPr>
              <a:t> (advance)</a:t>
            </a:r>
          </a:p>
          <a:p>
            <a:endParaRPr lang="en-US" baseline="0" dirty="0" smtClean="0"/>
          </a:p>
          <a:p>
            <a:r>
              <a:rPr lang="en-US" i="1" baseline="0" dirty="0" smtClean="0"/>
              <a:t>(Each lab should have a </a:t>
            </a:r>
            <a:r>
              <a:rPr lang="en-US" i="1" dirty="0"/>
              <a:t>handout that </a:t>
            </a:r>
            <a:r>
              <a:rPr lang="en-US" i="1" dirty="0" smtClean="0"/>
              <a:t>includes </a:t>
            </a:r>
            <a:r>
              <a:rPr lang="en-US" i="1" dirty="0"/>
              <a:t>the best of these photos </a:t>
            </a:r>
            <a:r>
              <a:rPr lang="en-US" i="1" baseline="0" dirty="0" smtClean="0"/>
              <a:t>for use as a reference when examining suspect BB samples)</a:t>
            </a:r>
          </a:p>
          <a:p>
            <a:pPr defTabSz="881390">
              <a:defRPr/>
            </a:pPr>
            <a:r>
              <a:rPr lang="en-US" b="1" dirty="0"/>
              <a:t>(next slide)</a:t>
            </a:r>
            <a:endParaRPr lang="en-US" sz="500" b="1" dirty="0"/>
          </a:p>
          <a:p>
            <a:endParaRPr lang="en-US" baseline="0" dirty="0" smtClean="0"/>
          </a:p>
        </p:txBody>
      </p:sp>
      <p:sp>
        <p:nvSpPr>
          <p:cNvPr id="4" name="Slide Number Placeholder 3"/>
          <p:cNvSpPr>
            <a:spLocks noGrp="1"/>
          </p:cNvSpPr>
          <p:nvPr>
            <p:ph type="sldNum" sz="quarter" idx="10"/>
          </p:nvPr>
        </p:nvSpPr>
        <p:spPr/>
        <p:txBody>
          <a:bodyPr/>
          <a:lstStyle/>
          <a:p>
            <a:fld id="{E30AA122-C1DB-450D-8C68-341F62184D95}" type="slidenum">
              <a:rPr lang="en-US" smtClean="0"/>
              <a:t>8</a:t>
            </a:fld>
            <a:endParaRPr lang="en-US"/>
          </a:p>
        </p:txBody>
      </p:sp>
    </p:spTree>
    <p:extLst>
      <p:ext uri="{BB962C8B-B14F-4D97-AF65-F5344CB8AC3E}">
        <p14:creationId xmlns:p14="http://schemas.microsoft.com/office/powerpoint/2010/main" val="2505663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 sent a sample, it may look like this</a:t>
            </a:r>
          </a:p>
          <a:p>
            <a:r>
              <a:rPr lang="en-US" b="1" baseline="0" dirty="0" smtClean="0">
                <a:solidFill>
                  <a:srgbClr val="FF0000"/>
                </a:solidFill>
              </a:rPr>
              <a:t> (advance)</a:t>
            </a:r>
          </a:p>
          <a:p>
            <a:endParaRPr lang="en-US" b="0" baseline="0" dirty="0" smtClean="0">
              <a:solidFill>
                <a:srgbClr val="FF0000"/>
              </a:solidFill>
            </a:endParaRPr>
          </a:p>
          <a:p>
            <a:r>
              <a:rPr lang="en-US" b="0" baseline="0" dirty="0" smtClean="0">
                <a:solidFill>
                  <a:srgbClr val="FF0000"/>
                </a:solidFill>
              </a:rPr>
              <a:t>Or this </a:t>
            </a:r>
          </a:p>
          <a:p>
            <a:pPr defTabSz="881390">
              <a:defRPr/>
            </a:pPr>
            <a:r>
              <a:rPr lang="en-US" b="1" baseline="0" dirty="0" smtClean="0">
                <a:solidFill>
                  <a:srgbClr val="FF0000"/>
                </a:solidFill>
              </a:rPr>
              <a:t> (advance)</a:t>
            </a:r>
          </a:p>
          <a:p>
            <a:endParaRPr lang="en-US" b="1" baseline="0" dirty="0" smtClean="0">
              <a:solidFill>
                <a:srgbClr val="FF0000"/>
              </a:solidFill>
            </a:endParaRPr>
          </a:p>
          <a:p>
            <a:r>
              <a:rPr lang="en-US" b="0" baseline="0" dirty="0" smtClean="0">
                <a:solidFill>
                  <a:srgbClr val="FF0000"/>
                </a:solidFill>
              </a:rPr>
              <a:t> or just this</a:t>
            </a:r>
          </a:p>
          <a:p>
            <a:pPr defTabSz="881390">
              <a:defRPr/>
            </a:pPr>
            <a:r>
              <a:rPr lang="en-US" b="1" dirty="0"/>
              <a:t>(next slide)</a:t>
            </a:r>
            <a:endParaRPr lang="en-US" sz="500" b="1" dirty="0"/>
          </a:p>
          <a:p>
            <a:endParaRPr lang="en-US" b="0" baseline="0" dirty="0" smtClean="0">
              <a:solidFill>
                <a:srgbClr val="FF0000"/>
              </a:solidFill>
            </a:endParaRPr>
          </a:p>
        </p:txBody>
      </p:sp>
      <p:sp>
        <p:nvSpPr>
          <p:cNvPr id="4" name="Slide Number Placeholder 3"/>
          <p:cNvSpPr>
            <a:spLocks noGrp="1"/>
          </p:cNvSpPr>
          <p:nvPr>
            <p:ph type="sldNum" sz="quarter" idx="10"/>
          </p:nvPr>
        </p:nvSpPr>
        <p:spPr/>
        <p:txBody>
          <a:bodyPr/>
          <a:lstStyle/>
          <a:p>
            <a:fld id="{E30AA122-C1DB-450D-8C68-341F62184D95}" type="slidenum">
              <a:rPr lang="en-US" smtClean="0"/>
              <a:t>9</a:t>
            </a:fld>
            <a:endParaRPr lang="en-US"/>
          </a:p>
        </p:txBody>
      </p:sp>
    </p:spTree>
    <p:extLst>
      <p:ext uri="{BB962C8B-B14F-4D97-AF65-F5344CB8AC3E}">
        <p14:creationId xmlns:p14="http://schemas.microsoft.com/office/powerpoint/2010/main" val="17694576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F298EC8B-9BA2-4C0C-AA05-43572D4DCBDB}" type="datetimeFigureOut">
              <a:rPr lang="en-US" smtClean="0"/>
              <a:t>11/5/2019</a:t>
            </a:fld>
            <a:endParaRPr lang="en-US"/>
          </a:p>
        </p:txBody>
      </p:sp>
      <p:sp>
        <p:nvSpPr>
          <p:cNvPr id="5" name="Footer Placeholder 4"/>
          <p:cNvSpPr>
            <a:spLocks noGrp="1"/>
          </p:cNvSpPr>
          <p:nvPr>
            <p:ph type="ftr" sz="quarter" idx="11"/>
          </p:nvPr>
        </p:nvSpPr>
        <p:spPr>
          <a:xfrm>
            <a:off x="1921934" y="5054602"/>
            <a:ext cx="4064860" cy="279400"/>
          </a:xfrm>
        </p:spPr>
        <p:txBody>
          <a:bodyPr/>
          <a:lstStyle/>
          <a:p>
            <a:endParaRPr lang="en-US"/>
          </a:p>
        </p:txBody>
      </p:sp>
      <p:sp>
        <p:nvSpPr>
          <p:cNvPr id="6" name="Slide Number Placeholder 5"/>
          <p:cNvSpPr>
            <a:spLocks noGrp="1"/>
          </p:cNvSpPr>
          <p:nvPr>
            <p:ph type="sldNum" sz="quarter" idx="12"/>
          </p:nvPr>
        </p:nvSpPr>
        <p:spPr>
          <a:xfrm>
            <a:off x="6817317" y="5054602"/>
            <a:ext cx="413483" cy="279400"/>
          </a:xfrm>
        </p:spPr>
        <p:txBody>
          <a:bodyPr/>
          <a:lstStyle/>
          <a:p>
            <a:fld id="{BFF3C012-AF5D-4525-A761-C7EC2B71AF5D}" type="slidenum">
              <a:rPr lang="en-US" smtClean="0"/>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1677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98EC8B-9BA2-4C0C-AA05-43572D4DCBDB}"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F3C012-AF5D-4525-A761-C7EC2B71AF5D}" type="slidenum">
              <a:rPr lang="en-US" smtClean="0"/>
              <a:t>‹#›</a:t>
            </a:fld>
            <a:endParaRPr lang="en-US"/>
          </a:p>
        </p:txBody>
      </p:sp>
    </p:spTree>
    <p:extLst>
      <p:ext uri="{BB962C8B-B14F-4D97-AF65-F5344CB8AC3E}">
        <p14:creationId xmlns:p14="http://schemas.microsoft.com/office/powerpoint/2010/main" val="1495669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98EC8B-9BA2-4C0C-AA05-43572D4DCBDB}"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3C012-AF5D-4525-A761-C7EC2B71AF5D}" type="slidenum">
              <a:rPr lang="en-US" smtClean="0"/>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6333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98EC8B-9BA2-4C0C-AA05-43572D4DCBDB}"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3C012-AF5D-4525-A761-C7EC2B71AF5D}" type="slidenum">
              <a:rPr lang="en-US" smtClean="0"/>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0216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98EC8B-9BA2-4C0C-AA05-43572D4DCBDB}"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3C012-AF5D-4525-A761-C7EC2B71AF5D}" type="slidenum">
              <a:rPr lang="en-US" smtClean="0"/>
              <a:t>‹#›</a:t>
            </a:fld>
            <a:endParaRPr lang="en-US"/>
          </a:p>
        </p:txBody>
      </p:sp>
    </p:spTree>
    <p:extLst>
      <p:ext uri="{BB962C8B-B14F-4D97-AF65-F5344CB8AC3E}">
        <p14:creationId xmlns:p14="http://schemas.microsoft.com/office/powerpoint/2010/main" val="1285569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98EC8B-9BA2-4C0C-AA05-43572D4DCBDB}"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3C012-AF5D-4525-A761-C7EC2B71AF5D}" type="slidenum">
              <a:rPr lang="en-US" smtClean="0"/>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0734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98EC8B-9BA2-4C0C-AA05-43572D4DCBDB}"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3C012-AF5D-4525-A761-C7EC2B71AF5D}" type="slidenum">
              <a:rPr lang="en-US" smtClean="0"/>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8491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98EC8B-9BA2-4C0C-AA05-43572D4DCBDB}"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3C012-AF5D-4525-A761-C7EC2B71AF5D}" type="slidenum">
              <a:rPr lang="en-US" smtClean="0"/>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7419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98EC8B-9BA2-4C0C-AA05-43572D4DCBDB}"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3C012-AF5D-4525-A761-C7EC2B71AF5D}" type="slidenum">
              <a:rPr lang="en-US" smtClean="0"/>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2715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98EC8B-9BA2-4C0C-AA05-43572D4DCBDB}"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3C012-AF5D-4525-A761-C7EC2B71AF5D}" type="slidenum">
              <a:rPr lang="en-US" smtClean="0"/>
              <a:t>‹#›</a:t>
            </a:fld>
            <a:endParaRPr lang="en-US"/>
          </a:p>
        </p:txBody>
      </p:sp>
    </p:spTree>
    <p:extLst>
      <p:ext uri="{BB962C8B-B14F-4D97-AF65-F5344CB8AC3E}">
        <p14:creationId xmlns:p14="http://schemas.microsoft.com/office/powerpoint/2010/main" val="4029830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98EC8B-9BA2-4C0C-AA05-43572D4DCBDB}"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3C012-AF5D-4525-A761-C7EC2B71AF5D}" type="slidenum">
              <a:rPr lang="en-US" smtClean="0"/>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608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298EC8B-9BA2-4C0C-AA05-43572D4DCBDB}"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F3C012-AF5D-4525-A761-C7EC2B71AF5D}" type="slidenum">
              <a:rPr lang="en-US" smtClean="0"/>
              <a:t>‹#›</a:t>
            </a:fld>
            <a:endParaRPr lang="en-US"/>
          </a:p>
        </p:txBody>
      </p:sp>
    </p:spTree>
    <p:extLst>
      <p:ext uri="{BB962C8B-B14F-4D97-AF65-F5344CB8AC3E}">
        <p14:creationId xmlns:p14="http://schemas.microsoft.com/office/powerpoint/2010/main" val="2220923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298EC8B-9BA2-4C0C-AA05-43572D4DCBDB}" type="datetimeFigureOut">
              <a:rPr lang="en-US" smtClean="0"/>
              <a:t>11/5/2019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F3C012-AF5D-4525-A761-C7EC2B71AF5D}" type="slidenum">
              <a:rPr lang="en-US" smtClean="0"/>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9534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298EC8B-9BA2-4C0C-AA05-43572D4DCBDB}" type="datetimeFigureOut">
              <a:rPr lang="en-US" smtClean="0"/>
              <a:t>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F3C012-AF5D-4525-A761-C7EC2B71AF5D}" type="slidenum">
              <a:rPr lang="en-US" smtClean="0"/>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6078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98EC8B-9BA2-4C0C-AA05-43572D4DCBDB}" type="datetimeFigureOut">
              <a:rPr lang="en-US" smtClean="0"/>
              <a:t>11/5/2019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F3C012-AF5D-4525-A761-C7EC2B71AF5D}" type="slidenum">
              <a:rPr lang="en-US" smtClean="0"/>
              <a:t>‹#›</a:t>
            </a:fld>
            <a:endParaRPr lang="en-US"/>
          </a:p>
        </p:txBody>
      </p:sp>
    </p:spTree>
    <p:extLst>
      <p:ext uri="{BB962C8B-B14F-4D97-AF65-F5344CB8AC3E}">
        <p14:creationId xmlns:p14="http://schemas.microsoft.com/office/powerpoint/2010/main" val="3177465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98EC8B-9BA2-4C0C-AA05-43572D4DCBDB}"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F3C012-AF5D-4525-A761-C7EC2B71AF5D}" type="slidenum">
              <a:rPr lang="en-US" smtClean="0"/>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5724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98EC8B-9BA2-4C0C-AA05-43572D4DCBDB}"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F3C012-AF5D-4525-A761-C7EC2B71AF5D}" type="slidenum">
              <a:rPr lang="en-US" smtClean="0"/>
              <a:t>‹#›</a:t>
            </a:fld>
            <a:endParaRPr lang="en-US"/>
          </a:p>
        </p:txBody>
      </p:sp>
    </p:spTree>
    <p:extLst>
      <p:ext uri="{BB962C8B-B14F-4D97-AF65-F5344CB8AC3E}">
        <p14:creationId xmlns:p14="http://schemas.microsoft.com/office/powerpoint/2010/main" val="4047696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298EC8B-9BA2-4C0C-AA05-43572D4DCBDB}" type="datetimeFigureOut">
              <a:rPr lang="en-US" smtClean="0"/>
              <a:t>11/5/2019</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FF3C012-AF5D-4525-A761-C7EC2B71AF5D}" type="slidenum">
              <a:rPr lang="en-US" smtClean="0"/>
              <a:t>‹#›</a:t>
            </a:fld>
            <a:endParaRPr lang="en-US"/>
          </a:p>
        </p:txBody>
      </p:sp>
    </p:spTree>
    <p:extLst>
      <p:ext uri="{BB962C8B-B14F-4D97-AF65-F5344CB8AC3E}">
        <p14:creationId xmlns:p14="http://schemas.microsoft.com/office/powerpoint/2010/main" val="3462722014"/>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jpeg"/></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4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99.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www.cabi.org/isc/datasheet/17414"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04.jpeg"/><Relationship Id="rId5" Type="http://schemas.microsoft.com/office/2007/relationships/hdphoto" Target="../media/hdphoto2.wdp"/><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hyperlink" Target="http://slideplayer.com/slide/6046607/" TargetMode="External"/><Relationship Id="rId3" Type="http://schemas.openxmlformats.org/officeDocument/2006/relationships/hyperlink" Target="http://ccesuffolk.org/resources/photographic-guide-of-boxwood-pests-diseases-on-long-island" TargetMode="External"/><Relationship Id="rId7" Type="http://schemas.openxmlformats.org/officeDocument/2006/relationships/hyperlink" Target="https://nifa.usda.gov/sites/default/files/resource/Boxwood_Fact_Sheet_Rev1.pdf"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portal.ct.gov/CAES/PDIO/Boxwood-Blight/Boxwood-Blight" TargetMode="External"/><Relationship Id="rId5" Type="http://schemas.openxmlformats.org/officeDocument/2006/relationships/hyperlink" Target="http://go.ncsu.edu/boxwood_blight_links" TargetMode="External"/><Relationship Id="rId4" Type="http://schemas.openxmlformats.org/officeDocument/2006/relationships/hyperlink" Target="http://ccesuffolk.org/nursery-and-landscape/" TargetMode="External"/><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2032000"/>
            <a:ext cx="5664202" cy="1377952"/>
          </a:xfrm>
        </p:spPr>
        <p:txBody>
          <a:bodyPr anchor="ctr"/>
          <a:lstStyle/>
          <a:p>
            <a:r>
              <a:rPr lang="en-US" b="1" dirty="0" smtClean="0"/>
              <a:t>Boxwood Blight </a:t>
            </a:r>
            <a:endParaRPr lang="en-US" b="1" dirty="0"/>
          </a:p>
        </p:txBody>
      </p:sp>
      <p:sp>
        <p:nvSpPr>
          <p:cNvPr id="3" name="Subtitle 2"/>
          <p:cNvSpPr>
            <a:spLocks noGrp="1"/>
          </p:cNvSpPr>
          <p:nvPr>
            <p:ph type="subTitle" idx="1"/>
          </p:nvPr>
        </p:nvSpPr>
        <p:spPr>
          <a:xfrm>
            <a:off x="2019300" y="3689347"/>
            <a:ext cx="5111752" cy="990602"/>
          </a:xfrm>
        </p:spPr>
        <p:txBody>
          <a:bodyPr anchor="ctr">
            <a:normAutofit/>
          </a:bodyPr>
          <a:lstStyle/>
          <a:p>
            <a:r>
              <a:rPr lang="en-US" dirty="0">
                <a:latin typeface="+mj-lt"/>
              </a:rPr>
              <a:t>Identifying a Devastating Pathogen of Boxwood</a:t>
            </a:r>
          </a:p>
        </p:txBody>
      </p:sp>
      <p:pic>
        <p:nvPicPr>
          <p:cNvPr id="5" name="Picture 4"/>
          <p:cNvPicPr>
            <a:picLocks noChangeAspect="1"/>
          </p:cNvPicPr>
          <p:nvPr/>
        </p:nvPicPr>
        <p:blipFill>
          <a:blip r:embed="rId3" cstate="print">
            <a:clrChange>
              <a:clrFrom>
                <a:srgbClr val="FEFEFE"/>
              </a:clrFrom>
              <a:clrTo>
                <a:srgbClr val="FEFEFE">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27024" y="337314"/>
            <a:ext cx="3384551" cy="850651"/>
          </a:xfrm>
          <a:prstGeom prst="rect">
            <a:avLst/>
          </a:prstGeom>
        </p:spPr>
      </p:pic>
      <p:grpSp>
        <p:nvGrpSpPr>
          <p:cNvPr id="6" name="Group 5"/>
          <p:cNvGrpSpPr/>
          <p:nvPr/>
        </p:nvGrpSpPr>
        <p:grpSpPr>
          <a:xfrm>
            <a:off x="311082" y="5778630"/>
            <a:ext cx="8559538" cy="980389"/>
            <a:chOff x="311082" y="5778630"/>
            <a:chExt cx="8559538" cy="980389"/>
          </a:xfrm>
        </p:grpSpPr>
        <p:sp>
          <p:nvSpPr>
            <p:cNvPr id="7" name="Title 1"/>
            <p:cNvSpPr txBox="1">
              <a:spLocks/>
            </p:cNvSpPr>
            <p:nvPr/>
          </p:nvSpPr>
          <p:spPr>
            <a:xfrm>
              <a:off x="311082" y="5778630"/>
              <a:ext cx="8559538" cy="980389"/>
            </a:xfrm>
            <a:prstGeom prst="rect">
              <a:avLst/>
            </a:prstGeom>
            <a:solidFill>
              <a:schemeClr val="bg1">
                <a:lumMod val="95000"/>
              </a:schemeClr>
            </a:solidFill>
            <a:ln w="28575">
              <a:solidFill>
                <a:schemeClr val="accent6">
                  <a:lumMod val="50000"/>
                </a:schemeClr>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smtClean="0">
                  <a:latin typeface="+mn-lt"/>
                </a:rPr>
                <a:t>This workshop was created by the staff of the </a:t>
              </a:r>
            </a:p>
            <a:p>
              <a:r>
                <a:rPr lang="en-US" sz="2000" dirty="0" smtClean="0">
                  <a:latin typeface="+mn-lt"/>
                </a:rPr>
                <a:t>Plant Disease Diagnostic Clinic with</a:t>
              </a:r>
            </a:p>
            <a:p>
              <a:r>
                <a:rPr lang="en-US" sz="2000" dirty="0" smtClean="0">
                  <a:latin typeface="+mn-lt"/>
                </a:rPr>
                <a:t>           financial support made possible through a NYS Community IPM grant                       </a:t>
              </a:r>
            </a:p>
          </p:txBody>
        </p:sp>
        <p:pic>
          <p:nvPicPr>
            <p:cNvPr id="8" name="Picture 7"/>
            <p:cNvPicPr>
              <a:picLocks noChangeAspect="1"/>
            </p:cNvPicPr>
            <p:nvPr/>
          </p:nvPicPr>
          <p:blipFill>
            <a:blip r:embed="rId5" cstate="print">
              <a:clrChange>
                <a:clrFrom>
                  <a:srgbClr val="FEFEFE"/>
                </a:clrFrom>
                <a:clrTo>
                  <a:srgbClr val="FEFEFE">
                    <a:alpha val="0"/>
                  </a:srgbClr>
                </a:clrTo>
              </a:clrChange>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9308" y="5929460"/>
              <a:ext cx="1867675" cy="469409"/>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80927" t="7639" r="3093" b="7474"/>
            <a:stretch/>
          </p:blipFill>
          <p:spPr>
            <a:xfrm>
              <a:off x="8101669" y="5877290"/>
              <a:ext cx="511300" cy="48890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7608" y="5881682"/>
              <a:ext cx="488906" cy="488906"/>
            </a:xfrm>
            <a:prstGeom prst="rect">
              <a:avLst/>
            </a:prstGeom>
          </p:spPr>
        </p:pic>
      </p:grpSp>
    </p:spTree>
    <p:extLst>
      <p:ext uri="{BB962C8B-B14F-4D97-AF65-F5344CB8AC3E}">
        <p14:creationId xmlns:p14="http://schemas.microsoft.com/office/powerpoint/2010/main" val="2272583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3797" y="1183282"/>
            <a:ext cx="7955917" cy="1886489"/>
          </a:xfrm>
          <a:prstGeom prst="rect">
            <a:avLst/>
          </a:prstGeom>
          <a:noFill/>
        </p:spPr>
        <p:txBody>
          <a:bodyPr wrap="square" lIns="342900" rIns="342900" rtlCol="0" anchor="ctr" anchorCtr="1">
            <a:noAutofit/>
          </a:bodyPr>
          <a:lstStyle/>
          <a:p>
            <a:pPr>
              <a:spcAft>
                <a:spcPts val="1200"/>
              </a:spcAft>
            </a:pPr>
            <a:r>
              <a:rPr lang="en-US" sz="2000" dirty="0" smtClean="0"/>
              <a:t>We </a:t>
            </a:r>
            <a:r>
              <a:rPr lang="en-US" sz="2000" dirty="0"/>
              <a:t>will look for different things depending on our role(s) in managing this disease. </a:t>
            </a:r>
            <a:endParaRPr lang="en-US" sz="800" dirty="0"/>
          </a:p>
          <a:p>
            <a:pPr>
              <a:spcAft>
                <a:spcPts val="1200"/>
              </a:spcAft>
            </a:pPr>
            <a:r>
              <a:rPr lang="en-US" sz="2000" dirty="0"/>
              <a:t>A nursery grower or state regulatory official may look for the first sign of </a:t>
            </a:r>
            <a:r>
              <a:rPr lang="en-US" sz="2000" dirty="0" smtClean="0"/>
              <a:t>disease-which </a:t>
            </a:r>
            <a:r>
              <a:rPr lang="en-US" sz="2000" dirty="0"/>
              <a:t>may typically be one or more dark foliar lesions. </a:t>
            </a:r>
          </a:p>
        </p:txBody>
      </p:sp>
      <p:sp>
        <p:nvSpPr>
          <p:cNvPr id="3" name="TextBox 2"/>
          <p:cNvSpPr txBox="1"/>
          <p:nvPr/>
        </p:nvSpPr>
        <p:spPr>
          <a:xfrm>
            <a:off x="557394" y="721617"/>
            <a:ext cx="8042320" cy="461665"/>
          </a:xfrm>
          <a:prstGeom prst="rect">
            <a:avLst/>
          </a:prstGeom>
          <a:noFill/>
        </p:spPr>
        <p:txBody>
          <a:bodyPr wrap="square" rtlCol="0">
            <a:spAutoFit/>
          </a:bodyPr>
          <a:lstStyle/>
          <a:p>
            <a:pPr algn="ctr"/>
            <a:r>
              <a:rPr lang="en-US" sz="2400" b="1" dirty="0" smtClean="0">
                <a:latin typeface="+mj-lt"/>
              </a:rPr>
              <a:t>So </a:t>
            </a:r>
            <a:r>
              <a:rPr lang="en-US" sz="2400" b="1" dirty="0">
                <a:latin typeface="+mj-lt"/>
              </a:rPr>
              <a:t>what do </a:t>
            </a:r>
            <a:r>
              <a:rPr lang="en-US" sz="2400" b="1" u="sng" dirty="0">
                <a:latin typeface="+mj-lt"/>
              </a:rPr>
              <a:t>we</a:t>
            </a:r>
            <a:r>
              <a:rPr lang="en-US" sz="2400" b="1" dirty="0">
                <a:latin typeface="+mj-lt"/>
              </a:rPr>
              <a:t> look for</a:t>
            </a:r>
            <a:r>
              <a:rPr lang="en-US" sz="2400" b="1" dirty="0" smtClean="0">
                <a:latin typeface="+mj-lt"/>
              </a:rPr>
              <a:t>?</a:t>
            </a:r>
            <a:endParaRPr lang="en-US" sz="2400" b="1" dirty="0">
              <a:latin typeface="+mj-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9453" y="3069769"/>
            <a:ext cx="4141516" cy="289560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462" y="3069769"/>
            <a:ext cx="3695265" cy="2895602"/>
          </a:xfrm>
          <a:prstGeom prst="rect">
            <a:avLst/>
          </a:prstGeom>
        </p:spPr>
      </p:pic>
    </p:spTree>
    <p:extLst>
      <p:ext uri="{BB962C8B-B14F-4D97-AF65-F5344CB8AC3E}">
        <p14:creationId xmlns:p14="http://schemas.microsoft.com/office/powerpoint/2010/main" val="211605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326" y="549825"/>
            <a:ext cx="8051800" cy="938337"/>
          </a:xfrm>
          <a:prstGeom prst="rect">
            <a:avLst/>
          </a:prstGeom>
          <a:noFill/>
        </p:spPr>
        <p:txBody>
          <a:bodyPr wrap="square" lIns="342900" rIns="342900" rtlCol="0" anchor="ctr" anchorCtr="1">
            <a:noAutofit/>
          </a:bodyPr>
          <a:lstStyle/>
          <a:p>
            <a:r>
              <a:rPr lang="en-US" sz="2000" dirty="0"/>
              <a:t>A homeowner or landscape professional may look for overall symptoms such as sudden decline, off color foliage and/or shedding of foliage. </a:t>
            </a:r>
            <a:endParaRPr lang="en-US" sz="2000"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2356" y="1488162"/>
            <a:ext cx="3523115" cy="47946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7201" y="1488162"/>
            <a:ext cx="3325155" cy="4794660"/>
          </a:xfrm>
          <a:prstGeom prst="rect">
            <a:avLst/>
          </a:prstGeom>
        </p:spPr>
      </p:pic>
    </p:spTree>
    <p:extLst>
      <p:ext uri="{BB962C8B-B14F-4D97-AF65-F5344CB8AC3E}">
        <p14:creationId xmlns:p14="http://schemas.microsoft.com/office/powerpoint/2010/main" val="15091888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800" y="574086"/>
            <a:ext cx="8051800" cy="938337"/>
          </a:xfrm>
          <a:prstGeom prst="rect">
            <a:avLst/>
          </a:prstGeom>
          <a:noFill/>
        </p:spPr>
        <p:txBody>
          <a:bodyPr wrap="square" lIns="342900" rIns="342900" rtlCol="0" anchor="ctr" anchorCtr="1">
            <a:noAutofit/>
          </a:bodyPr>
          <a:lstStyle/>
          <a:p>
            <a:r>
              <a:rPr lang="en-US" sz="2000" dirty="0"/>
              <a:t>In the laboratory, we look for symptoms and signs of the fungus to confirm an infection.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2999" y="2101500"/>
            <a:ext cx="4712650" cy="353448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962548" y="1886436"/>
            <a:ext cx="4712653" cy="3964613"/>
          </a:xfrm>
          <a:prstGeom prst="rect">
            <a:avLst/>
          </a:prstGeom>
        </p:spPr>
      </p:pic>
    </p:spTree>
    <p:extLst>
      <p:ext uri="{BB962C8B-B14F-4D97-AF65-F5344CB8AC3E}">
        <p14:creationId xmlns:p14="http://schemas.microsoft.com/office/powerpoint/2010/main" val="26967912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799" y="603939"/>
            <a:ext cx="8051800" cy="569781"/>
          </a:xfrm>
          <a:prstGeom prst="rect">
            <a:avLst/>
          </a:prstGeom>
          <a:noFill/>
        </p:spPr>
        <p:txBody>
          <a:bodyPr wrap="square" lIns="342900" rIns="342900" rtlCol="0" anchor="ctr" anchorCtr="1">
            <a:noAutofit/>
          </a:bodyPr>
          <a:lstStyle/>
          <a:p>
            <a:r>
              <a:rPr lang="en-US" sz="2000" dirty="0" smtClean="0"/>
              <a:t>This is not always easy to do</a:t>
            </a: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527" y="1173720"/>
            <a:ext cx="6650344" cy="4987758"/>
          </a:xfrm>
          <a:prstGeom prst="rect">
            <a:avLst/>
          </a:prstGeom>
        </p:spPr>
      </p:pic>
    </p:spTree>
    <p:extLst>
      <p:ext uri="{BB962C8B-B14F-4D97-AF65-F5344CB8AC3E}">
        <p14:creationId xmlns:p14="http://schemas.microsoft.com/office/powerpoint/2010/main" val="31686184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863" y="1545942"/>
            <a:ext cx="7718869" cy="361751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863" y="922186"/>
            <a:ext cx="7718869" cy="4865025"/>
          </a:xfrm>
          <a:prstGeom prst="rect">
            <a:avLst/>
          </a:prstGeom>
        </p:spPr>
      </p:pic>
      <p:sp>
        <p:nvSpPr>
          <p:cNvPr id="11" name="Right Arrow 10"/>
          <p:cNvSpPr/>
          <p:nvPr/>
        </p:nvSpPr>
        <p:spPr>
          <a:xfrm rot="2643322">
            <a:off x="3523985" y="2334369"/>
            <a:ext cx="715061" cy="266902"/>
          </a:xfrm>
          <a:prstGeom prst="right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7" name="TextBox 6"/>
          <p:cNvSpPr txBox="1"/>
          <p:nvPr/>
        </p:nvSpPr>
        <p:spPr>
          <a:xfrm>
            <a:off x="2240983" y="1449498"/>
            <a:ext cx="1388762" cy="584775"/>
          </a:xfrm>
          <a:prstGeom prst="rect">
            <a:avLst/>
          </a:prstGeom>
          <a:noFill/>
        </p:spPr>
        <p:txBody>
          <a:bodyPr wrap="square" rtlCol="0">
            <a:spAutoFit/>
          </a:bodyPr>
          <a:lstStyle/>
          <a:p>
            <a:pPr algn="ctr"/>
            <a:r>
              <a:rPr lang="en-US" sz="1600" dirty="0" smtClean="0"/>
              <a:t>Look for dark twig lesions</a:t>
            </a:r>
            <a:r>
              <a:rPr lang="en-US" sz="1600" dirty="0"/>
              <a:t>!</a:t>
            </a:r>
          </a:p>
        </p:txBody>
      </p:sp>
    </p:spTree>
    <p:extLst>
      <p:ext uri="{BB962C8B-B14F-4D97-AF65-F5344CB8AC3E}">
        <p14:creationId xmlns:p14="http://schemas.microsoft.com/office/powerpoint/2010/main" val="1774947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1047" y="629608"/>
            <a:ext cx="7676706" cy="5032147"/>
          </a:xfrm>
          <a:prstGeom prst="rect">
            <a:avLst/>
          </a:prstGeom>
          <a:noFill/>
        </p:spPr>
        <p:txBody>
          <a:bodyPr wrap="square" lIns="342900" rIns="342900" rtlCol="0">
            <a:spAutoFit/>
          </a:bodyPr>
          <a:lstStyle/>
          <a:p>
            <a:r>
              <a:rPr lang="en-US" sz="2400" b="1" dirty="0"/>
              <a:t>Getting </a:t>
            </a:r>
            <a:r>
              <a:rPr lang="en-US" sz="2400" b="1" dirty="0" smtClean="0"/>
              <a:t>Started---Supplies and Equipment</a:t>
            </a:r>
            <a:endParaRPr lang="en-US" sz="2400" b="1" dirty="0"/>
          </a:p>
          <a:p>
            <a:pPr algn="ctr"/>
            <a:endParaRPr lang="en-US" sz="900" b="1" dirty="0"/>
          </a:p>
          <a:p>
            <a:r>
              <a:rPr lang="en-US" sz="2000" dirty="0"/>
              <a:t>To begin to process a freshly collected suspect boxwood </a:t>
            </a:r>
            <a:r>
              <a:rPr lang="en-US" sz="2000" dirty="0" smtClean="0"/>
              <a:t>blight </a:t>
            </a:r>
            <a:r>
              <a:rPr lang="en-US" sz="2000" dirty="0"/>
              <a:t>sample, you will need the following supplies and equipment:</a:t>
            </a:r>
          </a:p>
          <a:p>
            <a:endParaRPr lang="en-US" sz="800" dirty="0"/>
          </a:p>
          <a:p>
            <a:r>
              <a:rPr lang="en-US" sz="2000" dirty="0"/>
              <a:t>--A dissecting microscope with a good light source</a:t>
            </a:r>
          </a:p>
          <a:p>
            <a:r>
              <a:rPr lang="en-US" sz="2000" dirty="0"/>
              <a:t>--A compound microscope</a:t>
            </a:r>
          </a:p>
          <a:p>
            <a:r>
              <a:rPr lang="en-US" sz="2000" dirty="0"/>
              <a:t>--Microscope slides and cover slips</a:t>
            </a:r>
          </a:p>
          <a:p>
            <a:r>
              <a:rPr lang="en-US" sz="2000" dirty="0"/>
              <a:t>--A small forceps or tweezers</a:t>
            </a:r>
          </a:p>
          <a:p>
            <a:r>
              <a:rPr lang="en-US" sz="2000" dirty="0"/>
              <a:t>--Paper towels or </a:t>
            </a:r>
            <a:r>
              <a:rPr lang="en-US" sz="2000" dirty="0" smtClean="0"/>
              <a:t>“</a:t>
            </a:r>
            <a:r>
              <a:rPr lang="en-US" sz="2000" dirty="0" err="1" smtClean="0"/>
              <a:t>Kimwipes</a:t>
            </a:r>
            <a:r>
              <a:rPr lang="en-US" sz="2000" dirty="0" smtClean="0"/>
              <a:t>”– </a:t>
            </a:r>
            <a:r>
              <a:rPr lang="en-US" sz="2000" dirty="0"/>
              <a:t>we suggest small boxes of </a:t>
            </a:r>
            <a:r>
              <a:rPr lang="en-US" sz="2000" dirty="0" smtClean="0"/>
              <a:t>“</a:t>
            </a:r>
            <a:r>
              <a:rPr lang="en-US" sz="2000" dirty="0" err="1" smtClean="0"/>
              <a:t>Kimwipes</a:t>
            </a:r>
            <a:r>
              <a:rPr lang="en-US" sz="2000" dirty="0" smtClean="0"/>
              <a:t>” </a:t>
            </a:r>
            <a:r>
              <a:rPr lang="en-US" sz="2000" dirty="0"/>
              <a:t>or similar </a:t>
            </a:r>
            <a:r>
              <a:rPr lang="en-US" sz="2000" dirty="0" smtClean="0"/>
              <a:t>clean paper products</a:t>
            </a:r>
            <a:endParaRPr lang="en-US" sz="2000" dirty="0"/>
          </a:p>
          <a:p>
            <a:r>
              <a:rPr lang="en-US" sz="2000" dirty="0"/>
              <a:t>--A small water bottle—preferably with a spout that allows only drops of water to be dispensed </a:t>
            </a:r>
          </a:p>
          <a:p>
            <a:r>
              <a:rPr lang="en-US" sz="2000" dirty="0"/>
              <a:t>--“Moist Chambers”---we suggest glass or disposable plastic petri dishes </a:t>
            </a:r>
          </a:p>
          <a:p>
            <a:r>
              <a:rPr lang="en-US" sz="2000" dirty="0"/>
              <a:t>--Clean-up </a:t>
            </a:r>
            <a:r>
              <a:rPr lang="en-US" sz="2000" dirty="0" smtClean="0"/>
              <a:t>supplies</a:t>
            </a:r>
          </a:p>
          <a:p>
            <a:endParaRPr lang="en-US" sz="2000" dirty="0"/>
          </a:p>
        </p:txBody>
      </p:sp>
    </p:spTree>
    <p:extLst>
      <p:ext uri="{BB962C8B-B14F-4D97-AF65-F5344CB8AC3E}">
        <p14:creationId xmlns:p14="http://schemas.microsoft.com/office/powerpoint/2010/main" val="23833550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913" y="753786"/>
            <a:ext cx="2764464" cy="461665"/>
          </a:xfrm>
          <a:prstGeom prst="rect">
            <a:avLst/>
          </a:prstGeom>
          <a:noFill/>
        </p:spPr>
        <p:txBody>
          <a:bodyPr wrap="square" lIns="342900" rIns="342900" rtlCol="0">
            <a:spAutoFit/>
          </a:bodyPr>
          <a:lstStyle/>
          <a:p>
            <a:r>
              <a:rPr lang="en-US" sz="2400" b="1" dirty="0"/>
              <a:t>Getting </a:t>
            </a:r>
            <a:r>
              <a:rPr lang="en-US" sz="2400" b="1" dirty="0" smtClean="0"/>
              <a:t>Started</a:t>
            </a:r>
            <a:endParaRPr lang="en-US" sz="9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9377" y="555914"/>
            <a:ext cx="4446733" cy="5720196"/>
          </a:xfrm>
          <a:prstGeom prst="rect">
            <a:avLst/>
          </a:prstGeom>
        </p:spPr>
      </p:pic>
      <p:sp>
        <p:nvSpPr>
          <p:cNvPr id="4" name="TextBox 3"/>
          <p:cNvSpPr txBox="1"/>
          <p:nvPr/>
        </p:nvSpPr>
        <p:spPr>
          <a:xfrm>
            <a:off x="1066800" y="1512277"/>
            <a:ext cx="1770185" cy="1323439"/>
          </a:xfrm>
          <a:prstGeom prst="rect">
            <a:avLst/>
          </a:prstGeom>
          <a:noFill/>
        </p:spPr>
        <p:txBody>
          <a:bodyPr wrap="square" rtlCol="0">
            <a:spAutoFit/>
          </a:bodyPr>
          <a:lstStyle/>
          <a:p>
            <a:r>
              <a:rPr lang="en-US" sz="2000" dirty="0" smtClean="0"/>
              <a:t>Items needed to handle samples and make slides</a:t>
            </a:r>
            <a:endParaRPr lang="en-US" sz="2000" dirty="0"/>
          </a:p>
        </p:txBody>
      </p:sp>
    </p:spTree>
    <p:extLst>
      <p:ext uri="{BB962C8B-B14F-4D97-AF65-F5344CB8AC3E}">
        <p14:creationId xmlns:p14="http://schemas.microsoft.com/office/powerpoint/2010/main" val="35943805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3088" y="1423682"/>
            <a:ext cx="7708423" cy="3924151"/>
          </a:xfrm>
          <a:prstGeom prst="rect">
            <a:avLst/>
          </a:prstGeom>
          <a:noFill/>
        </p:spPr>
        <p:txBody>
          <a:bodyPr wrap="square" lIns="342900" rIns="342900" rtlCol="0">
            <a:spAutoFit/>
          </a:bodyPr>
          <a:lstStyle/>
          <a:p>
            <a:pPr algn="ctr"/>
            <a:r>
              <a:rPr lang="en-US" sz="2400" b="1" dirty="0" smtClean="0"/>
              <a:t>Examine </a:t>
            </a:r>
            <a:r>
              <a:rPr lang="en-US" sz="2400" b="1" dirty="0"/>
              <a:t>the Sample:</a:t>
            </a:r>
          </a:p>
          <a:p>
            <a:pPr algn="ctr"/>
            <a:endParaRPr lang="en-US" sz="900" b="1" dirty="0"/>
          </a:p>
          <a:p>
            <a:r>
              <a:rPr lang="en-US" sz="2000" dirty="0"/>
              <a:t>Briefly look over the sample, checking for evidence of dark leaf spots or twig lesions resembling those shown in the following series of photos </a:t>
            </a:r>
          </a:p>
          <a:p>
            <a:endParaRPr lang="en-US" sz="2000" dirty="0"/>
          </a:p>
          <a:p>
            <a:r>
              <a:rPr lang="en-US" sz="2000" dirty="0"/>
              <a:t>You want to do this because sometimes you will just get lucky…</a:t>
            </a:r>
          </a:p>
          <a:p>
            <a:endParaRPr lang="en-US" sz="2000" dirty="0"/>
          </a:p>
          <a:p>
            <a:r>
              <a:rPr lang="en-US" sz="2000" dirty="0"/>
              <a:t>If the sample was in good shape when collected the fungus just might be </a:t>
            </a:r>
            <a:r>
              <a:rPr lang="en-US" sz="2000" dirty="0" err="1"/>
              <a:t>sporulating</a:t>
            </a:r>
            <a:r>
              <a:rPr lang="en-US" sz="2000" dirty="0"/>
              <a:t> on the sample when you get receive it, and that could save you a lot of time confirming boxwood blight. </a:t>
            </a:r>
          </a:p>
          <a:p>
            <a:endParaRPr lang="en-US" dirty="0"/>
          </a:p>
          <a:p>
            <a:endParaRPr lang="en-US" dirty="0"/>
          </a:p>
        </p:txBody>
      </p:sp>
    </p:spTree>
    <p:extLst>
      <p:ext uri="{BB962C8B-B14F-4D97-AF65-F5344CB8AC3E}">
        <p14:creationId xmlns:p14="http://schemas.microsoft.com/office/powerpoint/2010/main" val="5065934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656" y="1120465"/>
            <a:ext cx="3691749" cy="5024158"/>
          </a:xfrm>
          <a:prstGeom prst="rect">
            <a:avLst/>
          </a:prstGeom>
        </p:spPr>
      </p:pic>
      <p:sp>
        <p:nvSpPr>
          <p:cNvPr id="2" name="TextBox 1"/>
          <p:cNvSpPr txBox="1"/>
          <p:nvPr/>
        </p:nvSpPr>
        <p:spPr>
          <a:xfrm>
            <a:off x="573481" y="648005"/>
            <a:ext cx="8004461" cy="400110"/>
          </a:xfrm>
          <a:prstGeom prst="rect">
            <a:avLst/>
          </a:prstGeom>
          <a:noFill/>
        </p:spPr>
        <p:txBody>
          <a:bodyPr wrap="square" rtlCol="0">
            <a:spAutoFit/>
          </a:bodyPr>
          <a:lstStyle/>
          <a:p>
            <a:pPr algn="ctr"/>
            <a:r>
              <a:rPr lang="en-US" sz="2000" dirty="0"/>
              <a:t>E</a:t>
            </a:r>
            <a:r>
              <a:rPr lang="en-US" sz="2000" dirty="0" smtClean="0"/>
              <a:t>xamine a stem/branch for leaves exhibiting dark spots. </a:t>
            </a:r>
            <a:endParaRPr lang="en-US" sz="2000" dirty="0"/>
          </a:p>
        </p:txBody>
      </p:sp>
      <p:sp>
        <p:nvSpPr>
          <p:cNvPr id="7" name="Right Arrow 6"/>
          <p:cNvSpPr/>
          <p:nvPr/>
        </p:nvSpPr>
        <p:spPr>
          <a:xfrm rot="1189997">
            <a:off x="1711920" y="1418561"/>
            <a:ext cx="733806" cy="270164"/>
          </a:xfrm>
          <a:prstGeom prst="right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284903" y="3157505"/>
            <a:ext cx="2184574" cy="378157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6405" y="1119823"/>
            <a:ext cx="3781574" cy="2836181"/>
          </a:xfrm>
          <a:prstGeom prst="rect">
            <a:avLst/>
          </a:prstGeom>
        </p:spPr>
      </p:pic>
    </p:spTree>
    <p:extLst>
      <p:ext uri="{BB962C8B-B14F-4D97-AF65-F5344CB8AC3E}">
        <p14:creationId xmlns:p14="http://schemas.microsoft.com/office/powerpoint/2010/main" val="3380518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482" y="2339477"/>
            <a:ext cx="6858000" cy="3797489"/>
          </a:xfrm>
          <a:prstGeom prst="rect">
            <a:avLst/>
          </a:prstGeom>
        </p:spPr>
      </p:pic>
      <p:sp>
        <p:nvSpPr>
          <p:cNvPr id="2" name="TextBox 1"/>
          <p:cNvSpPr txBox="1"/>
          <p:nvPr/>
        </p:nvSpPr>
        <p:spPr>
          <a:xfrm>
            <a:off x="804819" y="1154898"/>
            <a:ext cx="3385457" cy="400110"/>
          </a:xfrm>
          <a:prstGeom prst="rect">
            <a:avLst/>
          </a:prstGeom>
          <a:noFill/>
        </p:spPr>
        <p:txBody>
          <a:bodyPr wrap="square" rtlCol="0">
            <a:spAutoFit/>
          </a:bodyPr>
          <a:lstStyle/>
          <a:p>
            <a:pPr algn="ctr"/>
            <a:r>
              <a:rPr lang="en-US" sz="2000" dirty="0" smtClean="0"/>
              <a:t>Examine individual leaves…</a:t>
            </a:r>
            <a:endParaRPr lang="en-US" sz="2000" dirty="0"/>
          </a:p>
        </p:txBody>
      </p:sp>
      <p:sp>
        <p:nvSpPr>
          <p:cNvPr id="7" name="Right Arrow 6"/>
          <p:cNvSpPr/>
          <p:nvPr/>
        </p:nvSpPr>
        <p:spPr>
          <a:xfrm>
            <a:off x="1763742" y="3740333"/>
            <a:ext cx="733806" cy="270164"/>
          </a:xfrm>
          <a:prstGeom prst="right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5" name="Right Arrow 4"/>
          <p:cNvSpPr/>
          <p:nvPr/>
        </p:nvSpPr>
        <p:spPr>
          <a:xfrm rot="5867311">
            <a:off x="6616353" y="3961625"/>
            <a:ext cx="733806" cy="270164"/>
          </a:xfrm>
          <a:prstGeom prst="right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045763" y="920546"/>
            <a:ext cx="2176126" cy="2644831"/>
          </a:xfrm>
          <a:prstGeom prst="rect">
            <a:avLst/>
          </a:prstGeom>
        </p:spPr>
      </p:pic>
    </p:spTree>
    <p:extLst>
      <p:ext uri="{BB962C8B-B14F-4D97-AF65-F5344CB8AC3E}">
        <p14:creationId xmlns:p14="http://schemas.microsoft.com/office/powerpoint/2010/main" val="2637056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4303" y="2272504"/>
            <a:ext cx="7643687" cy="3681487"/>
          </a:xfrm>
          <a:prstGeom prst="rect">
            <a:avLst/>
          </a:prstGeom>
          <a:noFill/>
        </p:spPr>
        <p:txBody>
          <a:bodyPr wrap="square" lIns="411480" rIns="411480" rtlCol="0" anchor="t" anchorCtr="1">
            <a:noAutofit/>
          </a:bodyPr>
          <a:lstStyle/>
          <a:p>
            <a:pPr>
              <a:spcAft>
                <a:spcPts val="1200"/>
              </a:spcAft>
            </a:pPr>
            <a:r>
              <a:rPr lang="en-US" sz="2000" dirty="0" smtClean="0"/>
              <a:t>Boxwood </a:t>
            </a:r>
            <a:r>
              <a:rPr lang="en-US" sz="2000" dirty="0"/>
              <a:t>blight is a disease caused by the fungus </a:t>
            </a:r>
            <a:r>
              <a:rPr lang="en-US" sz="2000" i="1" dirty="0" err="1"/>
              <a:t>Calonectria</a:t>
            </a:r>
            <a:r>
              <a:rPr lang="en-US" sz="2000" i="1" dirty="0"/>
              <a:t> </a:t>
            </a:r>
            <a:r>
              <a:rPr lang="en-US" sz="2000" i="1" dirty="0" err="1"/>
              <a:t>pseudonaviculata</a:t>
            </a:r>
            <a:r>
              <a:rPr lang="en-US" sz="2000" dirty="0"/>
              <a:t>, but we are most familiar with the asexual/imperfect/conidial state, </a:t>
            </a:r>
            <a:r>
              <a:rPr lang="en-US" sz="2000" i="1" dirty="0" err="1"/>
              <a:t>Cylindrocladium</a:t>
            </a:r>
            <a:r>
              <a:rPr lang="en-US" sz="2000" i="1" dirty="0"/>
              <a:t> </a:t>
            </a:r>
            <a:r>
              <a:rPr lang="en-US" sz="2000" i="1" dirty="0" err="1"/>
              <a:t>pseudonaviculatum</a:t>
            </a:r>
            <a:r>
              <a:rPr lang="en-US" sz="2000" i="1" dirty="0"/>
              <a:t> </a:t>
            </a:r>
            <a:r>
              <a:rPr lang="en-US" sz="2000" i="1" dirty="0" smtClean="0"/>
              <a:t>(</a:t>
            </a:r>
            <a:r>
              <a:rPr lang="en-US" sz="2000" i="1" dirty="0" err="1"/>
              <a:t>syn</a:t>
            </a:r>
            <a:r>
              <a:rPr lang="en-US" sz="2000" i="1" dirty="0"/>
              <a:t> = C. </a:t>
            </a:r>
            <a:r>
              <a:rPr lang="en-US" sz="2000" i="1" dirty="0" err="1"/>
              <a:t>buxicola</a:t>
            </a:r>
            <a:r>
              <a:rPr lang="en-US" sz="2000" i="1" dirty="0" smtClean="0"/>
              <a:t>).</a:t>
            </a:r>
            <a:endParaRPr lang="en-US" sz="2000" i="1" dirty="0"/>
          </a:p>
          <a:p>
            <a:pPr>
              <a:spcAft>
                <a:spcPts val="1200"/>
              </a:spcAft>
            </a:pPr>
            <a:r>
              <a:rPr lang="en-US" sz="2000" dirty="0"/>
              <a:t>The fungus infects boxwood, and when active, can cause leaf spots, </a:t>
            </a:r>
            <a:r>
              <a:rPr lang="en-US" sz="2000" u="sng" dirty="0"/>
              <a:t>twig</a:t>
            </a:r>
            <a:r>
              <a:rPr lang="en-US" sz="2000" dirty="0"/>
              <a:t> lesions, shedding of foliage and death of the infected plant. </a:t>
            </a:r>
          </a:p>
          <a:p>
            <a:pPr>
              <a:spcAft>
                <a:spcPts val="1200"/>
              </a:spcAft>
            </a:pPr>
            <a:r>
              <a:rPr lang="en-US" sz="2000" dirty="0"/>
              <a:t>The fungus produces copious spores of the conidial state of the fungus on infected tissue</a:t>
            </a:r>
            <a:r>
              <a:rPr lang="en-US" sz="2000" dirty="0" smtClean="0"/>
              <a:t>. When diagnosing boxwood blight, we look for the conidial state.</a:t>
            </a:r>
            <a:endParaRPr lang="en-US" sz="2000" dirty="0"/>
          </a:p>
        </p:txBody>
      </p:sp>
      <p:sp>
        <p:nvSpPr>
          <p:cNvPr id="4" name="TextBox 3"/>
          <p:cNvSpPr txBox="1"/>
          <p:nvPr/>
        </p:nvSpPr>
        <p:spPr>
          <a:xfrm>
            <a:off x="544349" y="862794"/>
            <a:ext cx="8043597" cy="730969"/>
          </a:xfrm>
          <a:prstGeom prst="rect">
            <a:avLst/>
          </a:prstGeom>
          <a:noFill/>
        </p:spPr>
        <p:txBody>
          <a:bodyPr wrap="square" rtlCol="0">
            <a:spAutoFit/>
          </a:bodyPr>
          <a:lstStyle/>
          <a:p>
            <a:endParaRPr lang="en-US" sz="675" b="1" dirty="0">
              <a:latin typeface="+mj-lt"/>
            </a:endParaRPr>
          </a:p>
          <a:p>
            <a:pPr algn="ctr"/>
            <a:r>
              <a:rPr lang="en-US" sz="2800" b="1" dirty="0" smtClean="0">
                <a:latin typeface="+mj-lt"/>
              </a:rPr>
              <a:t>What is Boxwood Blight?</a:t>
            </a:r>
            <a:endParaRPr lang="en-US" sz="2800" b="1" dirty="0">
              <a:latin typeface="+mj-lt"/>
            </a:endParaRPr>
          </a:p>
          <a:p>
            <a:endParaRPr lang="en-US" sz="675" b="1" dirty="0">
              <a:latin typeface="+mj-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349" y="549783"/>
            <a:ext cx="1931132" cy="144834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6815" y="549783"/>
            <a:ext cx="1931132" cy="1448349"/>
          </a:xfrm>
          <a:prstGeom prst="rect">
            <a:avLst/>
          </a:prstGeom>
        </p:spPr>
      </p:pic>
    </p:spTree>
    <p:extLst>
      <p:ext uri="{BB962C8B-B14F-4D97-AF65-F5344CB8AC3E}">
        <p14:creationId xmlns:p14="http://schemas.microsoft.com/office/powerpoint/2010/main" val="25968635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029" y="1866606"/>
            <a:ext cx="6654010" cy="4436636"/>
          </a:xfrm>
          <a:prstGeom prst="rect">
            <a:avLst/>
          </a:prstGeom>
        </p:spPr>
      </p:pic>
      <p:sp>
        <p:nvSpPr>
          <p:cNvPr id="4" name="TextBox 3"/>
          <p:cNvSpPr txBox="1"/>
          <p:nvPr/>
        </p:nvSpPr>
        <p:spPr>
          <a:xfrm>
            <a:off x="844825" y="804776"/>
            <a:ext cx="7748262" cy="707886"/>
          </a:xfrm>
          <a:prstGeom prst="rect">
            <a:avLst/>
          </a:prstGeom>
          <a:noFill/>
        </p:spPr>
        <p:txBody>
          <a:bodyPr wrap="square" rtlCol="0">
            <a:spAutoFit/>
          </a:bodyPr>
          <a:lstStyle/>
          <a:p>
            <a:r>
              <a:rPr lang="en-US" sz="2000" dirty="0" smtClean="0"/>
              <a:t>With a good dissecting microscope, you may be able to see the overall fruiting structure of the fungus on the leaf surface.  </a:t>
            </a:r>
            <a:endParaRPr lang="en-US" sz="2000" dirty="0"/>
          </a:p>
        </p:txBody>
      </p:sp>
      <p:sp>
        <p:nvSpPr>
          <p:cNvPr id="5" name="Right Arrow 4"/>
          <p:cNvSpPr/>
          <p:nvPr/>
        </p:nvSpPr>
        <p:spPr>
          <a:xfrm rot="2121370">
            <a:off x="5045141" y="2925162"/>
            <a:ext cx="733806" cy="270164"/>
          </a:xfrm>
          <a:prstGeom prst="right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solidFill>
                <a:schemeClr val="tx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197" y="4084924"/>
            <a:ext cx="2957757" cy="221831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196" y="1866605"/>
            <a:ext cx="2957758" cy="2218319"/>
          </a:xfrm>
          <a:prstGeom prst="rect">
            <a:avLst/>
          </a:prstGeom>
        </p:spPr>
      </p:pic>
    </p:spTree>
    <p:extLst>
      <p:ext uri="{BB962C8B-B14F-4D97-AF65-F5344CB8AC3E}">
        <p14:creationId xmlns:p14="http://schemas.microsoft.com/office/powerpoint/2010/main" val="25672999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143297" y="722482"/>
            <a:ext cx="4806981" cy="5809427"/>
          </a:xfrm>
          <a:prstGeom prst="rect">
            <a:avLst/>
          </a:prstGeom>
        </p:spPr>
      </p:pic>
      <p:sp>
        <p:nvSpPr>
          <p:cNvPr id="2" name="TextBox 1"/>
          <p:cNvSpPr txBox="1"/>
          <p:nvPr/>
        </p:nvSpPr>
        <p:spPr>
          <a:xfrm>
            <a:off x="538511" y="674957"/>
            <a:ext cx="8016554" cy="461665"/>
          </a:xfrm>
          <a:prstGeom prst="rect">
            <a:avLst/>
          </a:prstGeom>
          <a:noFill/>
        </p:spPr>
        <p:txBody>
          <a:bodyPr wrap="square" lIns="342900" rIns="342900" rtlCol="0">
            <a:spAutoFit/>
          </a:bodyPr>
          <a:lstStyle/>
          <a:p>
            <a:pPr algn="ctr"/>
            <a:r>
              <a:rPr lang="en-US" sz="2400" b="1" dirty="0" smtClean="0"/>
              <a:t>The next step: making a slide</a:t>
            </a:r>
            <a:endParaRPr lang="en-US" sz="900" b="1" dirty="0"/>
          </a:p>
        </p:txBody>
      </p:sp>
    </p:spTree>
    <p:extLst>
      <p:ext uri="{BB962C8B-B14F-4D97-AF65-F5344CB8AC3E}">
        <p14:creationId xmlns:p14="http://schemas.microsoft.com/office/powerpoint/2010/main" val="2931052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516" y="1189891"/>
            <a:ext cx="5106464" cy="252056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8734" y="1189891"/>
            <a:ext cx="5372673" cy="238554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516" y="3289572"/>
            <a:ext cx="4528698" cy="271721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4467559" y="2082943"/>
            <a:ext cx="2717219" cy="5130477"/>
          </a:xfrm>
          <a:prstGeom prst="rect">
            <a:avLst/>
          </a:prstGeom>
        </p:spPr>
      </p:pic>
      <p:sp>
        <p:nvSpPr>
          <p:cNvPr id="10" name="TextBox 9"/>
          <p:cNvSpPr txBox="1"/>
          <p:nvPr/>
        </p:nvSpPr>
        <p:spPr>
          <a:xfrm>
            <a:off x="555918" y="587275"/>
            <a:ext cx="8016554" cy="461665"/>
          </a:xfrm>
          <a:prstGeom prst="rect">
            <a:avLst/>
          </a:prstGeom>
          <a:noFill/>
        </p:spPr>
        <p:txBody>
          <a:bodyPr wrap="square" lIns="342900" rIns="342900" rtlCol="0">
            <a:spAutoFit/>
          </a:bodyPr>
          <a:lstStyle/>
          <a:p>
            <a:pPr algn="ctr"/>
            <a:r>
              <a:rPr lang="en-US" sz="2400" b="1" dirty="0" smtClean="0"/>
              <a:t>Slide making steps</a:t>
            </a:r>
            <a:endParaRPr lang="en-US" sz="900" b="1" dirty="0"/>
          </a:p>
        </p:txBody>
      </p:sp>
    </p:spTree>
    <p:extLst>
      <p:ext uri="{BB962C8B-B14F-4D97-AF65-F5344CB8AC3E}">
        <p14:creationId xmlns:p14="http://schemas.microsoft.com/office/powerpoint/2010/main" val="188220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55918" y="587275"/>
            <a:ext cx="8016554" cy="461665"/>
          </a:xfrm>
          <a:prstGeom prst="rect">
            <a:avLst/>
          </a:prstGeom>
          <a:noFill/>
        </p:spPr>
        <p:txBody>
          <a:bodyPr wrap="square" lIns="342900" rIns="342900" rtlCol="0">
            <a:spAutoFit/>
          </a:bodyPr>
          <a:lstStyle/>
          <a:p>
            <a:pPr algn="ctr"/>
            <a:r>
              <a:rPr lang="en-US" sz="2400" b="1" dirty="0" smtClean="0"/>
              <a:t>Look for spores and vesicles</a:t>
            </a:r>
            <a:endParaRPr lang="en-US" sz="9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738" y="1048940"/>
            <a:ext cx="7746913" cy="511708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720292" y="929572"/>
            <a:ext cx="1597991" cy="1836727"/>
          </a:xfrm>
          <a:prstGeom prst="rect">
            <a:avLst/>
          </a:prstGeom>
        </p:spPr>
      </p:pic>
    </p:spTree>
    <p:extLst>
      <p:ext uri="{BB962C8B-B14F-4D97-AF65-F5344CB8AC3E}">
        <p14:creationId xmlns:p14="http://schemas.microsoft.com/office/powerpoint/2010/main" val="39911730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6230" y="1164469"/>
            <a:ext cx="4914038" cy="3273973"/>
          </a:xfrm>
          <a:prstGeom prst="rect">
            <a:avLst/>
          </a:prstGeom>
          <a:noFill/>
        </p:spPr>
        <p:txBody>
          <a:bodyPr wrap="square" lIns="342900" rIns="342900" rtlCol="0">
            <a:spAutoFit/>
          </a:bodyPr>
          <a:lstStyle/>
          <a:p>
            <a:pPr algn="ctr"/>
            <a:endParaRPr lang="en-US" sz="675" dirty="0"/>
          </a:p>
          <a:p>
            <a:pPr>
              <a:spcAft>
                <a:spcPts val="1200"/>
              </a:spcAft>
            </a:pPr>
            <a:r>
              <a:rPr lang="en-US" sz="2000" dirty="0" smtClean="0"/>
              <a:t>…the </a:t>
            </a:r>
            <a:r>
              <a:rPr lang="en-US" sz="2000" dirty="0"/>
              <a:t>next step it to set up tissue in a </a:t>
            </a:r>
            <a:r>
              <a:rPr lang="en-US" sz="2000" b="1" u="sng" dirty="0"/>
              <a:t>moist </a:t>
            </a:r>
            <a:r>
              <a:rPr lang="en-US" sz="2000" b="1" u="sng" dirty="0" smtClean="0"/>
              <a:t>chamber</a:t>
            </a:r>
            <a:endParaRPr lang="en-US" sz="2000" dirty="0"/>
          </a:p>
          <a:p>
            <a:pPr>
              <a:spcAft>
                <a:spcPts val="1200"/>
              </a:spcAft>
            </a:pPr>
            <a:r>
              <a:rPr lang="en-US" sz="2000" dirty="0" smtClean="0"/>
              <a:t>Set </a:t>
            </a:r>
            <a:r>
              <a:rPr lang="en-US" sz="2000" dirty="0"/>
              <a:t>up at least one set of sample tissue in a moist chamber </a:t>
            </a:r>
            <a:r>
              <a:rPr lang="en-US" sz="2000" dirty="0" smtClean="0"/>
              <a:t>1, 2, or 3 days before you know you will be able to look at it again.</a:t>
            </a:r>
            <a:endParaRPr lang="en-US" sz="800" dirty="0" smtClean="0"/>
          </a:p>
          <a:p>
            <a:pPr>
              <a:spcAft>
                <a:spcPts val="1200"/>
              </a:spcAft>
            </a:pPr>
            <a:r>
              <a:rPr lang="en-US" sz="2000" dirty="0" smtClean="0"/>
              <a:t>If symptoms are good and you can re-examine the sample over a few consecutive days, a single moist chamber with symptomatic tissue may be adequate.</a:t>
            </a:r>
            <a:endParaRPr lang="en-US" sz="800" dirty="0"/>
          </a:p>
        </p:txBody>
      </p:sp>
      <p:pic>
        <p:nvPicPr>
          <p:cNvPr id="3" name="Picture 2"/>
          <p:cNvPicPr>
            <a:picLocks noChangeAspect="1"/>
          </p:cNvPicPr>
          <p:nvPr/>
        </p:nvPicPr>
        <p:blipFill>
          <a:blip r:embed="rId3"/>
          <a:stretch>
            <a:fillRect/>
          </a:stretch>
        </p:blipFill>
        <p:spPr>
          <a:xfrm>
            <a:off x="5520268" y="1631518"/>
            <a:ext cx="2684624" cy="2012753"/>
          </a:xfrm>
          <a:prstGeom prst="rect">
            <a:avLst/>
          </a:prstGeom>
        </p:spPr>
      </p:pic>
      <p:sp>
        <p:nvSpPr>
          <p:cNvPr id="4" name="TextBox 3"/>
          <p:cNvSpPr txBox="1"/>
          <p:nvPr/>
        </p:nvSpPr>
        <p:spPr>
          <a:xfrm>
            <a:off x="823571" y="4541445"/>
            <a:ext cx="7381321" cy="1631216"/>
          </a:xfrm>
          <a:prstGeom prst="rect">
            <a:avLst/>
          </a:prstGeom>
          <a:noFill/>
        </p:spPr>
        <p:txBody>
          <a:bodyPr wrap="square" rtlCol="0">
            <a:spAutoFit/>
          </a:bodyPr>
          <a:lstStyle/>
          <a:p>
            <a:r>
              <a:rPr lang="en-US" sz="2000" dirty="0"/>
              <a:t>If you know you can’t get back to the sample for a few days, </a:t>
            </a:r>
            <a:r>
              <a:rPr lang="en-US" sz="2000" dirty="0" smtClean="0"/>
              <a:t>setting </a:t>
            </a:r>
            <a:r>
              <a:rPr lang="en-US" sz="2000" dirty="0"/>
              <a:t>up two or more moist chambers may suffice. If you have adequate tissue set up tissue at different temperatures. </a:t>
            </a:r>
            <a:r>
              <a:rPr lang="en-US" sz="2000" dirty="0" smtClean="0"/>
              <a:t>This fungus is known to grow on </a:t>
            </a:r>
            <a:r>
              <a:rPr lang="en-US" sz="2000" dirty="0"/>
              <a:t>infected tissue </a:t>
            </a:r>
            <a:r>
              <a:rPr lang="en-US" sz="2000" dirty="0" smtClean="0"/>
              <a:t>at temperatures between about 41º </a:t>
            </a:r>
            <a:r>
              <a:rPr lang="en-US" sz="2000" dirty="0"/>
              <a:t>and </a:t>
            </a:r>
            <a:r>
              <a:rPr lang="en-US" sz="2000" dirty="0" smtClean="0"/>
              <a:t>86º F., but temperatures in the 70’s may produce the best sporulation.</a:t>
            </a:r>
            <a:endParaRPr lang="en-US" sz="2000" dirty="0"/>
          </a:p>
        </p:txBody>
      </p:sp>
      <p:sp>
        <p:nvSpPr>
          <p:cNvPr id="5" name="TextBox 4"/>
          <p:cNvSpPr txBox="1"/>
          <p:nvPr/>
        </p:nvSpPr>
        <p:spPr>
          <a:xfrm>
            <a:off x="531455" y="599801"/>
            <a:ext cx="7995327" cy="461665"/>
          </a:xfrm>
          <a:prstGeom prst="rect">
            <a:avLst/>
          </a:prstGeom>
          <a:noFill/>
        </p:spPr>
        <p:txBody>
          <a:bodyPr wrap="square" lIns="342900" rIns="342900" rtlCol="0">
            <a:spAutoFit/>
          </a:bodyPr>
          <a:lstStyle/>
          <a:p>
            <a:r>
              <a:rPr lang="en-US" sz="2400" b="1" dirty="0"/>
              <a:t>If you cannot confirm </a:t>
            </a:r>
            <a:r>
              <a:rPr lang="en-US" sz="2400" b="1" dirty="0" smtClean="0"/>
              <a:t>the disease from a fresh </a:t>
            </a:r>
            <a:r>
              <a:rPr lang="en-US" sz="2400" b="1" dirty="0"/>
              <a:t>sample…</a:t>
            </a:r>
            <a:endParaRPr lang="en-US" sz="800" b="1" dirty="0"/>
          </a:p>
        </p:txBody>
      </p:sp>
    </p:spTree>
    <p:extLst>
      <p:ext uri="{BB962C8B-B14F-4D97-AF65-F5344CB8AC3E}">
        <p14:creationId xmlns:p14="http://schemas.microsoft.com/office/powerpoint/2010/main" val="19085508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4458" y="610892"/>
            <a:ext cx="4581630" cy="5478423"/>
          </a:xfrm>
          <a:prstGeom prst="rect">
            <a:avLst/>
          </a:prstGeom>
          <a:noFill/>
        </p:spPr>
        <p:txBody>
          <a:bodyPr wrap="square" rtlCol="0">
            <a:spAutoFit/>
          </a:bodyPr>
          <a:lstStyle/>
          <a:p>
            <a:pPr>
              <a:spcAft>
                <a:spcPts val="1200"/>
              </a:spcAft>
            </a:pPr>
            <a:r>
              <a:rPr lang="en-US" sz="2000" dirty="0"/>
              <a:t>In </a:t>
            </a:r>
            <a:r>
              <a:rPr lang="en-US" sz="2000" dirty="0" smtClean="0"/>
              <a:t>one or more petri dishes or equivalent container(s), </a:t>
            </a:r>
            <a:r>
              <a:rPr lang="en-US" sz="2000" dirty="0"/>
              <a:t>fold, dampen, and place a small </a:t>
            </a:r>
            <a:r>
              <a:rPr lang="en-US" sz="2000" dirty="0" smtClean="0"/>
              <a:t>“</a:t>
            </a:r>
            <a:r>
              <a:rPr lang="en-US" sz="2000" dirty="0" err="1" smtClean="0"/>
              <a:t>Kimwipe</a:t>
            </a:r>
            <a:r>
              <a:rPr lang="en-US" sz="2000" dirty="0" smtClean="0"/>
              <a:t>” </a:t>
            </a:r>
            <a:r>
              <a:rPr lang="en-US" sz="2000" dirty="0"/>
              <a:t>or paper towel in the bottom of </a:t>
            </a:r>
            <a:r>
              <a:rPr lang="en-US" sz="2000" dirty="0" smtClean="0"/>
              <a:t>the  container. </a:t>
            </a:r>
            <a:endParaRPr lang="en-US" sz="2000" dirty="0"/>
          </a:p>
          <a:p>
            <a:pPr>
              <a:spcAft>
                <a:spcPts val="1200"/>
              </a:spcAft>
            </a:pPr>
            <a:r>
              <a:rPr lang="en-US" sz="2000" dirty="0" smtClean="0"/>
              <a:t>Using </a:t>
            </a:r>
            <a:r>
              <a:rPr lang="en-US" sz="2000" dirty="0"/>
              <a:t>tweezers, pull individual leaves exhibiting any dark discoloration from the branches, and place them bottom side up in the petri dish as shown. </a:t>
            </a:r>
          </a:p>
          <a:p>
            <a:pPr>
              <a:spcAft>
                <a:spcPts val="1200"/>
              </a:spcAft>
            </a:pPr>
            <a:r>
              <a:rPr lang="en-US" sz="2000" dirty="0"/>
              <a:t>It’s okay if there is some overlap, </a:t>
            </a:r>
            <a:r>
              <a:rPr lang="en-US" sz="2000" dirty="0" smtClean="0"/>
              <a:t>but avoid </a:t>
            </a:r>
            <a:r>
              <a:rPr lang="en-US" sz="2000" dirty="0"/>
              <a:t>just dropping leaves in as a small pile. If small twigs show dark lesions, small twig sections can also be included. </a:t>
            </a:r>
            <a:endParaRPr lang="en-US" sz="2000" dirty="0" smtClean="0"/>
          </a:p>
          <a:p>
            <a:pPr>
              <a:spcAft>
                <a:spcPts val="1200"/>
              </a:spcAft>
            </a:pPr>
            <a:r>
              <a:rPr lang="en-US" sz="2000" dirty="0" smtClean="0"/>
              <a:t>For </a:t>
            </a:r>
            <a:r>
              <a:rPr lang="en-US" sz="2000" dirty="0"/>
              <a:t>large samples, use larger containers such as plastic bins with loose lids. Try to avoid using airtight containers for the incubation process</a:t>
            </a:r>
            <a:r>
              <a:rPr lang="en-US" sz="2000" dirty="0" smtClean="0"/>
              <a:t>.</a:t>
            </a:r>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7563" y="560788"/>
            <a:ext cx="2585270" cy="321396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7563" y="3693362"/>
            <a:ext cx="2585270" cy="2601668"/>
          </a:xfrm>
          <a:prstGeom prst="rect">
            <a:avLst/>
          </a:prstGeom>
        </p:spPr>
      </p:pic>
    </p:spTree>
    <p:extLst>
      <p:ext uri="{BB962C8B-B14F-4D97-AF65-F5344CB8AC3E}">
        <p14:creationId xmlns:p14="http://schemas.microsoft.com/office/powerpoint/2010/main" val="33077529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7352" y="745546"/>
            <a:ext cx="8035930" cy="600164"/>
          </a:xfrm>
          <a:prstGeom prst="rect">
            <a:avLst/>
          </a:prstGeom>
          <a:noFill/>
        </p:spPr>
        <p:txBody>
          <a:bodyPr wrap="square" lIns="342900" rIns="342900" rtlCol="0">
            <a:spAutoFit/>
          </a:bodyPr>
          <a:lstStyle/>
          <a:p>
            <a:pPr algn="ctr"/>
            <a:r>
              <a:rPr lang="en-US" sz="2400" b="1" dirty="0" smtClean="0"/>
              <a:t>Petri dish moist chamber</a:t>
            </a:r>
            <a:endParaRPr lang="en-US" sz="2400" b="1" dirty="0"/>
          </a:p>
          <a:p>
            <a:pPr algn="ctr"/>
            <a:endParaRPr lang="en-US" sz="9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9517" y="1345710"/>
            <a:ext cx="6145583" cy="4609187"/>
          </a:xfrm>
          <a:prstGeom prst="rect">
            <a:avLst/>
          </a:prstGeom>
        </p:spPr>
      </p:pic>
    </p:spTree>
    <p:extLst>
      <p:ext uri="{BB962C8B-B14F-4D97-AF65-F5344CB8AC3E}">
        <p14:creationId xmlns:p14="http://schemas.microsoft.com/office/powerpoint/2010/main" val="19882292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6415" y="695650"/>
            <a:ext cx="7767138" cy="707886"/>
          </a:xfrm>
          <a:prstGeom prst="rect">
            <a:avLst/>
          </a:prstGeom>
          <a:noFill/>
        </p:spPr>
        <p:txBody>
          <a:bodyPr wrap="square" rtlCol="0">
            <a:spAutoFit/>
          </a:bodyPr>
          <a:lstStyle/>
          <a:p>
            <a:r>
              <a:rPr lang="en-US" sz="2000" dirty="0" smtClean="0"/>
              <a:t>After incubation, re-examine tissue under the dissecting microscope. </a:t>
            </a:r>
          </a:p>
          <a:p>
            <a:r>
              <a:rPr lang="en-US" sz="2000" dirty="0" smtClean="0"/>
              <a:t>Look for characteristic conidiophores with spores and vesicles. </a:t>
            </a:r>
            <a:endParaRPr lang="en-US" sz="2000"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472" y="1481696"/>
            <a:ext cx="4647304" cy="3485478"/>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3182" y="1481696"/>
            <a:ext cx="4647305" cy="3485478"/>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8853" y="2460638"/>
            <a:ext cx="5942261" cy="3684303"/>
          </a:xfrm>
          <a:prstGeom prst="rect">
            <a:avLst/>
          </a:prstGeom>
        </p:spPr>
      </p:pic>
    </p:spTree>
    <p:extLst>
      <p:ext uri="{BB962C8B-B14F-4D97-AF65-F5344CB8AC3E}">
        <p14:creationId xmlns:p14="http://schemas.microsoft.com/office/powerpoint/2010/main" val="57177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6415" y="695650"/>
            <a:ext cx="7767138" cy="400110"/>
          </a:xfrm>
          <a:prstGeom prst="rect">
            <a:avLst/>
          </a:prstGeom>
          <a:noFill/>
        </p:spPr>
        <p:txBody>
          <a:bodyPr wrap="square" rtlCol="0">
            <a:spAutoFit/>
          </a:bodyPr>
          <a:lstStyle/>
          <a:p>
            <a:r>
              <a:rPr lang="en-US" sz="2000" dirty="0"/>
              <a:t>Scrape off a small sample from any area that resembles any of these </a:t>
            </a:r>
            <a:r>
              <a:rPr lang="en-US" sz="2000" dirty="0" smtClean="0"/>
              <a:t>photos </a:t>
            </a:r>
            <a:endParaRPr lang="en-US" sz="2000" dirty="0"/>
          </a:p>
        </p:txBody>
      </p:sp>
      <p:sp>
        <p:nvSpPr>
          <p:cNvPr id="11" name="TextBox 10"/>
          <p:cNvSpPr txBox="1"/>
          <p:nvPr/>
        </p:nvSpPr>
        <p:spPr>
          <a:xfrm>
            <a:off x="727472" y="5742170"/>
            <a:ext cx="7696772" cy="400110"/>
          </a:xfrm>
          <a:prstGeom prst="rect">
            <a:avLst/>
          </a:prstGeom>
          <a:noFill/>
        </p:spPr>
        <p:txBody>
          <a:bodyPr wrap="square" rtlCol="0">
            <a:spAutoFit/>
          </a:bodyPr>
          <a:lstStyle/>
          <a:p>
            <a:r>
              <a:rPr lang="en-US" sz="2000" dirty="0" smtClean="0"/>
              <a:t>…and gently place that sample into the water droplet on your slide.</a:t>
            </a:r>
            <a:endParaRPr lang="en-US"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15" y="1237275"/>
            <a:ext cx="3298373" cy="247378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5872" y="1237276"/>
            <a:ext cx="3298372" cy="2473779"/>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3462" y="3221930"/>
            <a:ext cx="4064792" cy="2520240"/>
          </a:xfrm>
          <a:prstGeom prst="rect">
            <a:avLst/>
          </a:prstGeom>
        </p:spPr>
      </p:pic>
    </p:spTree>
    <p:extLst>
      <p:ext uri="{BB962C8B-B14F-4D97-AF65-F5344CB8AC3E}">
        <p14:creationId xmlns:p14="http://schemas.microsoft.com/office/powerpoint/2010/main" val="406815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7937" y="718457"/>
            <a:ext cx="3706092" cy="4955203"/>
          </a:xfrm>
          <a:prstGeom prst="rect">
            <a:avLst/>
          </a:prstGeom>
          <a:noFill/>
        </p:spPr>
        <p:txBody>
          <a:bodyPr wrap="square" rtlCol="0">
            <a:spAutoFit/>
          </a:bodyPr>
          <a:lstStyle/>
          <a:p>
            <a:r>
              <a:rPr lang="en-US" sz="2000" b="1" dirty="0" smtClean="0"/>
              <a:t>Look for :</a:t>
            </a:r>
          </a:p>
          <a:p>
            <a:endParaRPr lang="en-US" sz="800" dirty="0" smtClean="0"/>
          </a:p>
          <a:p>
            <a:r>
              <a:rPr lang="en-US" sz="2000" dirty="0"/>
              <a:t>Conidiophores (the entire fungal fruiting structure)</a:t>
            </a:r>
          </a:p>
          <a:p>
            <a:endParaRPr lang="en-US" sz="800" dirty="0"/>
          </a:p>
          <a:p>
            <a:r>
              <a:rPr lang="en-US" sz="2000" dirty="0" smtClean="0"/>
              <a:t>Elongate hyaline conidia (spores)</a:t>
            </a:r>
          </a:p>
          <a:p>
            <a:endParaRPr lang="en-US" sz="800" dirty="0"/>
          </a:p>
          <a:p>
            <a:r>
              <a:rPr lang="en-US" sz="2000" dirty="0" smtClean="0"/>
              <a:t>Vesicles characteristic of </a:t>
            </a:r>
            <a:r>
              <a:rPr lang="en-US" sz="2000" i="1" dirty="0" err="1" smtClean="0"/>
              <a:t>Cylindrocladium</a:t>
            </a:r>
            <a:r>
              <a:rPr lang="en-US" sz="2000" i="1" dirty="0"/>
              <a:t> </a:t>
            </a:r>
            <a:r>
              <a:rPr lang="en-US" sz="2000" i="1" dirty="0" err="1" smtClean="0"/>
              <a:t>pseudonaviculatum</a:t>
            </a:r>
            <a:r>
              <a:rPr lang="en-US" sz="2000" dirty="0" smtClean="0"/>
              <a:t> have an almost diamond shape</a:t>
            </a:r>
            <a:endParaRPr lang="en-US" sz="2000" i="1" dirty="0" smtClean="0"/>
          </a:p>
          <a:p>
            <a:endParaRPr lang="en-US" sz="1600" dirty="0"/>
          </a:p>
          <a:p>
            <a:r>
              <a:rPr lang="en-US" sz="2000" dirty="0" smtClean="0"/>
              <a:t>Other </a:t>
            </a:r>
            <a:r>
              <a:rPr lang="en-US" sz="2000" dirty="0" err="1" smtClean="0"/>
              <a:t>Cylindrocladium</a:t>
            </a:r>
            <a:r>
              <a:rPr lang="en-US" sz="2000" dirty="0" smtClean="0"/>
              <a:t> species known in the U.S. may have similar spores, but they will have a vesicle of a different shape</a:t>
            </a:r>
            <a:endParaRPr lang="en-US" sz="2000" dirty="0"/>
          </a:p>
          <a:p>
            <a:endParaRPr lang="en-US" sz="800" dirty="0" smtClean="0"/>
          </a:p>
          <a:p>
            <a:endParaRPr lang="en-US" sz="800" dirty="0" smtClean="0"/>
          </a:p>
          <a:p>
            <a:r>
              <a:rPr lang="en-US" sz="2000" dirty="0"/>
              <a:t>This vesicle is a </a:t>
            </a:r>
            <a:r>
              <a:rPr lang="en-US" sz="2000" u="sng" dirty="0"/>
              <a:t>key feature </a:t>
            </a:r>
            <a:r>
              <a:rPr lang="en-US" sz="2000" dirty="0"/>
              <a:t>of this fungus. </a:t>
            </a:r>
          </a:p>
        </p:txBody>
      </p:sp>
      <p:grpSp>
        <p:nvGrpSpPr>
          <p:cNvPr id="4" name="Group 3"/>
          <p:cNvGrpSpPr/>
          <p:nvPr/>
        </p:nvGrpSpPr>
        <p:grpSpPr>
          <a:xfrm>
            <a:off x="4632300" y="548640"/>
            <a:ext cx="3774024" cy="5744815"/>
            <a:chOff x="4610528" y="537754"/>
            <a:chExt cx="3774024" cy="5744815"/>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528" y="537754"/>
              <a:ext cx="3774024" cy="5744815"/>
            </a:xfrm>
            <a:prstGeom prst="rect">
              <a:avLst/>
            </a:prstGeom>
          </p:spPr>
        </p:pic>
        <p:sp>
          <p:nvSpPr>
            <p:cNvPr id="5" name="TextBox 4"/>
            <p:cNvSpPr txBox="1"/>
            <p:nvPr/>
          </p:nvSpPr>
          <p:spPr>
            <a:xfrm>
              <a:off x="5675694" y="1117116"/>
              <a:ext cx="842998" cy="369332"/>
            </a:xfrm>
            <a:prstGeom prst="rect">
              <a:avLst/>
            </a:prstGeom>
            <a:noFill/>
          </p:spPr>
          <p:txBody>
            <a:bodyPr wrap="square" rtlCol="0">
              <a:spAutoFit/>
            </a:bodyPr>
            <a:lstStyle/>
            <a:p>
              <a:r>
                <a:rPr lang="en-US" dirty="0"/>
                <a:t>v</a:t>
              </a:r>
              <a:r>
                <a:rPr lang="en-US" dirty="0" smtClean="0"/>
                <a:t>esicle</a:t>
              </a:r>
              <a:endParaRPr lang="en-US" dirty="0"/>
            </a:p>
          </p:txBody>
        </p:sp>
        <p:sp>
          <p:nvSpPr>
            <p:cNvPr id="8" name="TextBox 7"/>
            <p:cNvSpPr txBox="1"/>
            <p:nvPr/>
          </p:nvSpPr>
          <p:spPr>
            <a:xfrm>
              <a:off x="7357284" y="1865189"/>
              <a:ext cx="842998" cy="923330"/>
            </a:xfrm>
            <a:prstGeom prst="rect">
              <a:avLst/>
            </a:prstGeom>
            <a:noFill/>
          </p:spPr>
          <p:txBody>
            <a:bodyPr wrap="square" rtlCol="0">
              <a:spAutoFit/>
            </a:bodyPr>
            <a:lstStyle/>
            <a:p>
              <a:r>
                <a:rPr lang="en-US" dirty="0" smtClean="0"/>
                <a:t>Long thin spores</a:t>
              </a:r>
              <a:endParaRPr lang="en-US" dirty="0"/>
            </a:p>
          </p:txBody>
        </p:sp>
        <p:sp>
          <p:nvSpPr>
            <p:cNvPr id="9" name="Right Arrow 8"/>
            <p:cNvSpPr/>
            <p:nvPr/>
          </p:nvSpPr>
          <p:spPr>
            <a:xfrm rot="7609695">
              <a:off x="7349674" y="2940192"/>
              <a:ext cx="471779" cy="185440"/>
            </a:xfrm>
            <a:prstGeom prst="right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0" name="Right Arrow 9"/>
            <p:cNvSpPr/>
            <p:nvPr/>
          </p:nvSpPr>
          <p:spPr>
            <a:xfrm>
              <a:off x="6518692" y="1209062"/>
              <a:ext cx="471779" cy="185440"/>
            </a:xfrm>
            <a:prstGeom prst="right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292278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4303" y="2272504"/>
            <a:ext cx="7643687" cy="3681487"/>
          </a:xfrm>
          <a:prstGeom prst="rect">
            <a:avLst/>
          </a:prstGeom>
          <a:noFill/>
        </p:spPr>
        <p:txBody>
          <a:bodyPr wrap="square" lIns="411480" rIns="411480" rtlCol="0" anchor="t" anchorCtr="1">
            <a:noAutofit/>
          </a:bodyPr>
          <a:lstStyle/>
          <a:p>
            <a:pPr>
              <a:spcAft>
                <a:spcPts val="1200"/>
              </a:spcAft>
            </a:pPr>
            <a:r>
              <a:rPr lang="en-US" sz="2000" dirty="0"/>
              <a:t>A second species, </a:t>
            </a:r>
            <a:r>
              <a:rPr lang="en-US" sz="2000" i="1" dirty="0" err="1"/>
              <a:t>Calonectria</a:t>
            </a:r>
            <a:r>
              <a:rPr lang="en-US" sz="2000" i="1" dirty="0"/>
              <a:t> </a:t>
            </a:r>
            <a:r>
              <a:rPr lang="en-US" sz="2000" i="1" dirty="0" err="1"/>
              <a:t>henricotiae</a:t>
            </a:r>
            <a:r>
              <a:rPr lang="en-US" sz="2000" dirty="0"/>
              <a:t>, is known in some European countries, but </a:t>
            </a:r>
            <a:r>
              <a:rPr lang="en-US" sz="2000" dirty="0" smtClean="0"/>
              <a:t>that species is </a:t>
            </a:r>
            <a:r>
              <a:rPr lang="en-US" sz="2000" dirty="0"/>
              <a:t>not easily differentiated from </a:t>
            </a:r>
            <a:r>
              <a:rPr lang="en-US" sz="2000" i="1" dirty="0"/>
              <a:t>C. </a:t>
            </a:r>
            <a:r>
              <a:rPr lang="en-US" sz="2000" i="1" dirty="0" err="1"/>
              <a:t>pseudonaviculata</a:t>
            </a:r>
            <a:r>
              <a:rPr lang="en-US" sz="2000" i="1" dirty="0"/>
              <a:t> </a:t>
            </a:r>
            <a:r>
              <a:rPr lang="en-US" sz="2000" dirty="0"/>
              <a:t>using fungal morphology. Genetic testing is required to differentiate these two species. </a:t>
            </a:r>
            <a:endParaRPr lang="en-US" sz="800" dirty="0"/>
          </a:p>
          <a:p>
            <a:pPr>
              <a:spcAft>
                <a:spcPts val="1200"/>
              </a:spcAft>
            </a:pPr>
            <a:r>
              <a:rPr lang="en-US" sz="2000" dirty="0"/>
              <a:t>As of this writing, </a:t>
            </a:r>
            <a:r>
              <a:rPr lang="en-US" sz="2000" i="1" dirty="0"/>
              <a:t>C. </a:t>
            </a:r>
            <a:r>
              <a:rPr lang="en-US" sz="2000" i="1" dirty="0" err="1"/>
              <a:t>henricotiae</a:t>
            </a:r>
            <a:r>
              <a:rPr lang="en-US" sz="2000" i="1" dirty="0"/>
              <a:t> </a:t>
            </a:r>
            <a:r>
              <a:rPr lang="en-US" sz="2000" dirty="0"/>
              <a:t>has not been confirmed in the U.S., but </a:t>
            </a:r>
            <a:r>
              <a:rPr lang="en-US" sz="2000" i="1" dirty="0"/>
              <a:t>C. </a:t>
            </a:r>
            <a:r>
              <a:rPr lang="en-US" sz="2000" i="1" dirty="0" err="1"/>
              <a:t>pseudonaviculata</a:t>
            </a:r>
            <a:r>
              <a:rPr lang="en-US" sz="2000" i="1" dirty="0"/>
              <a:t> </a:t>
            </a:r>
            <a:r>
              <a:rPr lang="en-US" sz="2000" dirty="0"/>
              <a:t>has been detected </a:t>
            </a:r>
            <a:r>
              <a:rPr lang="en-US" sz="2000" u="sng" dirty="0"/>
              <a:t>at least once</a:t>
            </a:r>
            <a:r>
              <a:rPr lang="en-US" sz="2000" dirty="0"/>
              <a:t> in at least 16 continental U.S. states including several states in the northeastern U.S. (CT, DE, MA, MD, NH, NJ, NY, PA, RI, VA and WV). </a:t>
            </a:r>
            <a:endParaRPr lang="en-US" sz="800" dirty="0"/>
          </a:p>
          <a:p>
            <a:pPr>
              <a:spcAft>
                <a:spcPts val="1200"/>
              </a:spcAft>
            </a:pPr>
            <a:r>
              <a:rPr lang="en-US" sz="2000" dirty="0"/>
              <a:t>The pathogen has also been detected in some Canadian provinces. </a:t>
            </a:r>
          </a:p>
        </p:txBody>
      </p:sp>
      <p:sp>
        <p:nvSpPr>
          <p:cNvPr id="4" name="TextBox 3"/>
          <p:cNvSpPr txBox="1"/>
          <p:nvPr/>
        </p:nvSpPr>
        <p:spPr>
          <a:xfrm>
            <a:off x="544349" y="862794"/>
            <a:ext cx="8043597" cy="730969"/>
          </a:xfrm>
          <a:prstGeom prst="rect">
            <a:avLst/>
          </a:prstGeom>
          <a:noFill/>
        </p:spPr>
        <p:txBody>
          <a:bodyPr wrap="square" rtlCol="0">
            <a:spAutoFit/>
          </a:bodyPr>
          <a:lstStyle/>
          <a:p>
            <a:endParaRPr lang="en-US" sz="675" b="1" dirty="0">
              <a:latin typeface="+mj-lt"/>
            </a:endParaRPr>
          </a:p>
          <a:p>
            <a:pPr algn="ctr"/>
            <a:r>
              <a:rPr lang="en-US" sz="2800" b="1" dirty="0" smtClean="0">
                <a:latin typeface="+mj-lt"/>
              </a:rPr>
              <a:t>Boxwood Blight</a:t>
            </a:r>
            <a:endParaRPr lang="en-US" sz="2800" b="1" dirty="0">
              <a:latin typeface="+mj-lt"/>
            </a:endParaRPr>
          </a:p>
          <a:p>
            <a:endParaRPr lang="en-US" sz="675" b="1" dirty="0">
              <a:latin typeface="+mj-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349" y="549783"/>
            <a:ext cx="1931132" cy="144834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6815" y="549783"/>
            <a:ext cx="1931132" cy="1448349"/>
          </a:xfrm>
          <a:prstGeom prst="rect">
            <a:avLst/>
          </a:prstGeom>
        </p:spPr>
      </p:pic>
    </p:spTree>
    <p:extLst>
      <p:ext uri="{BB962C8B-B14F-4D97-AF65-F5344CB8AC3E}">
        <p14:creationId xmlns:p14="http://schemas.microsoft.com/office/powerpoint/2010/main" val="7517422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6708" y="989606"/>
            <a:ext cx="7721600" cy="4878259"/>
          </a:xfrm>
          <a:prstGeom prst="rect">
            <a:avLst/>
          </a:prstGeom>
          <a:noFill/>
        </p:spPr>
        <p:txBody>
          <a:bodyPr wrap="square" lIns="342900" rIns="342900" rtlCol="0">
            <a:spAutoFit/>
          </a:bodyPr>
          <a:lstStyle/>
          <a:p>
            <a:pPr algn="ctr"/>
            <a:endParaRPr lang="en-US" sz="900" b="1" dirty="0"/>
          </a:p>
          <a:p>
            <a:r>
              <a:rPr lang="en-US" sz="2000" dirty="0" smtClean="0"/>
              <a:t>If you do not find characteristic evidence of the boxwood blight fungus, the following slides show other issues that may be mistaken for boxwood blight </a:t>
            </a:r>
          </a:p>
          <a:p>
            <a:endParaRPr lang="en-US" sz="2000" dirty="0"/>
          </a:p>
          <a:p>
            <a:r>
              <a:rPr lang="en-US" sz="2000" dirty="0" smtClean="0"/>
              <a:t>When you are only looking at general symptoms</a:t>
            </a:r>
          </a:p>
          <a:p>
            <a:endParaRPr lang="en-US" sz="2000" dirty="0"/>
          </a:p>
          <a:p>
            <a:r>
              <a:rPr lang="en-US" sz="2000" dirty="0"/>
              <a:t>W</a:t>
            </a:r>
            <a:r>
              <a:rPr lang="en-US" sz="2000" dirty="0" smtClean="0"/>
              <a:t>hen one or more characteristic symptoms is lacking</a:t>
            </a:r>
          </a:p>
          <a:p>
            <a:endParaRPr lang="en-US" sz="2000" dirty="0"/>
          </a:p>
          <a:p>
            <a:r>
              <a:rPr lang="en-US" sz="2000" dirty="0"/>
              <a:t>W</a:t>
            </a:r>
            <a:r>
              <a:rPr lang="en-US" sz="2000" dirty="0" smtClean="0"/>
              <a:t>hen disease symptoms are new to you and you are not yet really familiar with this disease</a:t>
            </a:r>
          </a:p>
          <a:p>
            <a:endParaRPr lang="en-US" sz="2000" dirty="0"/>
          </a:p>
          <a:p>
            <a:r>
              <a:rPr lang="en-US" sz="2000" dirty="0" smtClean="0"/>
              <a:t>We will call these other issues: </a:t>
            </a:r>
          </a:p>
          <a:p>
            <a:endParaRPr lang="en-US" sz="2000" dirty="0"/>
          </a:p>
          <a:p>
            <a:pPr algn="ctr"/>
            <a:r>
              <a:rPr lang="en-US" sz="2400" dirty="0" smtClean="0"/>
              <a:t>“</a:t>
            </a:r>
            <a:r>
              <a:rPr lang="en-US" sz="2400" b="1" dirty="0" smtClean="0"/>
              <a:t>Mistaken Identities”</a:t>
            </a:r>
            <a:endParaRPr lang="en-US" sz="2400" dirty="0"/>
          </a:p>
          <a:p>
            <a:endParaRPr lang="en-US" dirty="0"/>
          </a:p>
        </p:txBody>
      </p:sp>
    </p:spTree>
    <p:extLst>
      <p:ext uri="{BB962C8B-B14F-4D97-AF65-F5344CB8AC3E}">
        <p14:creationId xmlns:p14="http://schemas.microsoft.com/office/powerpoint/2010/main" val="6937999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2489" y="1287235"/>
            <a:ext cx="7665155" cy="3600986"/>
          </a:xfrm>
          <a:prstGeom prst="rect">
            <a:avLst/>
          </a:prstGeom>
          <a:noFill/>
        </p:spPr>
        <p:txBody>
          <a:bodyPr wrap="square" lIns="342900" rIns="342900" rtlCol="0">
            <a:spAutoFit/>
          </a:bodyPr>
          <a:lstStyle/>
          <a:p>
            <a:r>
              <a:rPr lang="en-US" sz="2400" b="1" dirty="0"/>
              <a:t>Mistaken Identities:</a:t>
            </a:r>
          </a:p>
          <a:p>
            <a:pPr algn="ctr"/>
            <a:endParaRPr lang="en-US" sz="800" b="1" dirty="0"/>
          </a:p>
          <a:p>
            <a:r>
              <a:rPr lang="en-US" sz="2000" dirty="0"/>
              <a:t>Other issues that may be confused with Boxwood Blight include:</a:t>
            </a:r>
          </a:p>
          <a:p>
            <a:endParaRPr lang="en-US" sz="800" dirty="0"/>
          </a:p>
          <a:p>
            <a:r>
              <a:rPr lang="en-US" sz="2000" dirty="0"/>
              <a:t>-Phytophthora root/crown </a:t>
            </a:r>
            <a:r>
              <a:rPr lang="en-US" sz="2000" dirty="0" smtClean="0"/>
              <a:t>rot</a:t>
            </a:r>
          </a:p>
          <a:p>
            <a:endParaRPr lang="en-US" sz="800" dirty="0"/>
          </a:p>
          <a:p>
            <a:r>
              <a:rPr lang="en-US" sz="2000" dirty="0"/>
              <a:t>-</a:t>
            </a:r>
            <a:r>
              <a:rPr lang="en-US" sz="2000" dirty="0" err="1"/>
              <a:t>Colletrotrichum</a:t>
            </a:r>
            <a:r>
              <a:rPr lang="en-US" sz="2000" dirty="0"/>
              <a:t> </a:t>
            </a:r>
            <a:r>
              <a:rPr lang="en-US" sz="2000" dirty="0" smtClean="0"/>
              <a:t>dieback</a:t>
            </a:r>
          </a:p>
          <a:p>
            <a:endParaRPr lang="en-US" sz="800" dirty="0"/>
          </a:p>
          <a:p>
            <a:r>
              <a:rPr lang="en-US" sz="2000" dirty="0"/>
              <a:t>-Volutella blight, canker or </a:t>
            </a:r>
            <a:r>
              <a:rPr lang="en-US" sz="2000" dirty="0" smtClean="0"/>
              <a:t>dieback</a:t>
            </a:r>
          </a:p>
          <a:p>
            <a:endParaRPr lang="en-US" sz="800" dirty="0"/>
          </a:p>
          <a:p>
            <a:r>
              <a:rPr lang="en-US" sz="2000" dirty="0"/>
              <a:t>-Boxwood leafminer (failed mines</a:t>
            </a:r>
            <a:r>
              <a:rPr lang="en-US" sz="2000" dirty="0" smtClean="0"/>
              <a:t>)</a:t>
            </a:r>
          </a:p>
          <a:p>
            <a:endParaRPr lang="en-US" sz="800" dirty="0"/>
          </a:p>
          <a:p>
            <a:r>
              <a:rPr lang="en-US" sz="2000" dirty="0"/>
              <a:t>-</a:t>
            </a:r>
            <a:r>
              <a:rPr lang="en-US" sz="2000" i="1" dirty="0"/>
              <a:t>Fusarium</a:t>
            </a:r>
            <a:r>
              <a:rPr lang="en-US" sz="2000" dirty="0"/>
              <a:t> spp. </a:t>
            </a:r>
            <a:endParaRPr lang="en-US" sz="2000" dirty="0" smtClean="0"/>
          </a:p>
          <a:p>
            <a:endParaRPr lang="en-US" dirty="0"/>
          </a:p>
          <a:p>
            <a:endParaRPr lang="en-US" dirty="0"/>
          </a:p>
        </p:txBody>
      </p:sp>
    </p:spTree>
    <p:extLst>
      <p:ext uri="{BB962C8B-B14F-4D97-AF65-F5344CB8AC3E}">
        <p14:creationId xmlns:p14="http://schemas.microsoft.com/office/powerpoint/2010/main" val="29267311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467" y="612160"/>
            <a:ext cx="7569734" cy="5677301"/>
          </a:xfrm>
          <a:prstGeom prst="rect">
            <a:avLst/>
          </a:prstGeom>
        </p:spPr>
      </p:pic>
      <p:sp>
        <p:nvSpPr>
          <p:cNvPr id="2" name="TextBox 1"/>
          <p:cNvSpPr txBox="1"/>
          <p:nvPr/>
        </p:nvSpPr>
        <p:spPr>
          <a:xfrm>
            <a:off x="4947352" y="1490982"/>
            <a:ext cx="3383849" cy="3754874"/>
          </a:xfrm>
          <a:prstGeom prst="rect">
            <a:avLst/>
          </a:prstGeom>
          <a:solidFill>
            <a:schemeClr val="bg1"/>
          </a:solidFill>
        </p:spPr>
        <p:txBody>
          <a:bodyPr wrap="square" lIns="342900" rIns="342900" rtlCol="0">
            <a:spAutoFit/>
          </a:bodyPr>
          <a:lstStyle/>
          <a:p>
            <a:r>
              <a:rPr lang="en-US" sz="2400" b="1" dirty="0"/>
              <a:t>Mistaken Identities:</a:t>
            </a:r>
          </a:p>
          <a:p>
            <a:pPr algn="ctr"/>
            <a:endParaRPr lang="en-US" sz="900" b="1" dirty="0"/>
          </a:p>
          <a:p>
            <a:r>
              <a:rPr lang="en-US" sz="2000" b="1" dirty="0"/>
              <a:t>Phytophthora root/crown rot </a:t>
            </a:r>
          </a:p>
          <a:p>
            <a:endParaRPr lang="en-US" sz="800" b="1" dirty="0"/>
          </a:p>
          <a:p>
            <a:r>
              <a:rPr lang="en-US" sz="2000" dirty="0"/>
              <a:t>-Look for general decline of </a:t>
            </a:r>
            <a:r>
              <a:rPr lang="en-US" sz="2000" dirty="0" smtClean="0"/>
              <a:t>an entire </a:t>
            </a:r>
            <a:r>
              <a:rPr lang="en-US" sz="2000" dirty="0"/>
              <a:t>plant or </a:t>
            </a:r>
            <a:r>
              <a:rPr lang="en-US" sz="2000" dirty="0" smtClean="0"/>
              <a:t>of individual </a:t>
            </a:r>
            <a:r>
              <a:rPr lang="en-US" sz="2000" dirty="0"/>
              <a:t>stems</a:t>
            </a:r>
          </a:p>
          <a:p>
            <a:endParaRPr lang="en-US" sz="800" dirty="0"/>
          </a:p>
          <a:p>
            <a:r>
              <a:rPr lang="en-US" sz="2000" dirty="0"/>
              <a:t>-Some tissue may appear darkened, but distinctive dark foliar or twig </a:t>
            </a:r>
            <a:r>
              <a:rPr lang="en-US" sz="2000" dirty="0" smtClean="0"/>
              <a:t>lesions </a:t>
            </a:r>
            <a:r>
              <a:rPr lang="en-US" sz="2000" dirty="0"/>
              <a:t>are not observed. </a:t>
            </a:r>
            <a:endParaRPr lang="en-US" sz="1600" dirty="0"/>
          </a:p>
          <a:p>
            <a:endParaRPr lang="en-US" sz="900" dirty="0"/>
          </a:p>
        </p:txBody>
      </p:sp>
    </p:spTree>
    <p:extLst>
      <p:ext uri="{BB962C8B-B14F-4D97-AF65-F5344CB8AC3E}">
        <p14:creationId xmlns:p14="http://schemas.microsoft.com/office/powerpoint/2010/main" val="34470586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467" y="612160"/>
            <a:ext cx="7569734" cy="5677301"/>
          </a:xfrm>
          <a:prstGeom prst="rect">
            <a:avLst/>
          </a:prstGeom>
        </p:spPr>
      </p:pic>
      <p:sp>
        <p:nvSpPr>
          <p:cNvPr id="2" name="TextBox 1"/>
          <p:cNvSpPr txBox="1"/>
          <p:nvPr/>
        </p:nvSpPr>
        <p:spPr>
          <a:xfrm>
            <a:off x="4947352" y="1174894"/>
            <a:ext cx="3383849" cy="4355038"/>
          </a:xfrm>
          <a:prstGeom prst="rect">
            <a:avLst/>
          </a:prstGeom>
          <a:solidFill>
            <a:schemeClr val="bg1"/>
          </a:solidFill>
        </p:spPr>
        <p:txBody>
          <a:bodyPr wrap="square" lIns="342900" rIns="342900" rtlCol="0">
            <a:spAutoFit/>
          </a:bodyPr>
          <a:lstStyle/>
          <a:p>
            <a:r>
              <a:rPr lang="en-US" sz="2400" b="1" dirty="0"/>
              <a:t>Mistaken Identities:</a:t>
            </a:r>
          </a:p>
          <a:p>
            <a:pPr algn="ctr"/>
            <a:endParaRPr lang="en-US" sz="900" b="1" dirty="0"/>
          </a:p>
          <a:p>
            <a:r>
              <a:rPr lang="en-US" sz="2000" b="1" dirty="0"/>
              <a:t>Phytophthora root/crown rot </a:t>
            </a:r>
            <a:endParaRPr lang="en-US" sz="800" b="1" dirty="0"/>
          </a:p>
          <a:p>
            <a:endParaRPr lang="en-US" sz="800" dirty="0"/>
          </a:p>
          <a:p>
            <a:r>
              <a:rPr lang="en-US" sz="2000" dirty="0"/>
              <a:t>-If </a:t>
            </a:r>
            <a:r>
              <a:rPr lang="en-US" sz="2000" dirty="0" smtClean="0"/>
              <a:t>the entire </a:t>
            </a:r>
            <a:r>
              <a:rPr lang="en-US" sz="2000" dirty="0"/>
              <a:t>plant is available, check for discoloration beneath the bark of the lower stem and larger roots. </a:t>
            </a:r>
          </a:p>
          <a:p>
            <a:endParaRPr lang="en-US" sz="800" dirty="0"/>
          </a:p>
          <a:p>
            <a:r>
              <a:rPr lang="en-US" sz="2000" dirty="0"/>
              <a:t>-Wet sites, over-watering, deep planting, or deep mulching may encourage disease. </a:t>
            </a:r>
          </a:p>
        </p:txBody>
      </p:sp>
    </p:spTree>
    <p:extLst>
      <p:ext uri="{BB962C8B-B14F-4D97-AF65-F5344CB8AC3E}">
        <p14:creationId xmlns:p14="http://schemas.microsoft.com/office/powerpoint/2010/main" val="2886056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7667" y="591624"/>
            <a:ext cx="4468876" cy="5647700"/>
          </a:xfrm>
          <a:prstGeom prst="rect">
            <a:avLst/>
          </a:prstGeom>
          <a:noFill/>
        </p:spPr>
        <p:txBody>
          <a:bodyPr wrap="square" lIns="342900" rIns="342900" rtlCol="0">
            <a:spAutoFit/>
          </a:bodyPr>
          <a:lstStyle/>
          <a:p>
            <a:endParaRPr lang="en-US" sz="800" b="1" dirty="0" smtClean="0"/>
          </a:p>
          <a:p>
            <a:r>
              <a:rPr lang="en-US" sz="2400" b="1" dirty="0" smtClean="0"/>
              <a:t>Mistaken </a:t>
            </a:r>
            <a:r>
              <a:rPr lang="en-US" sz="2400" b="1" dirty="0"/>
              <a:t>Identities:</a:t>
            </a:r>
          </a:p>
          <a:p>
            <a:pPr algn="ctr"/>
            <a:endParaRPr lang="en-US" sz="800" b="1" dirty="0"/>
          </a:p>
          <a:p>
            <a:r>
              <a:rPr lang="en-US" sz="2000" b="1" dirty="0" err="1" smtClean="0"/>
              <a:t>Colletotrichum</a:t>
            </a:r>
            <a:r>
              <a:rPr lang="en-US" sz="2000" b="1" dirty="0" smtClean="0"/>
              <a:t> </a:t>
            </a:r>
            <a:r>
              <a:rPr lang="en-US" sz="2000" b="1" dirty="0"/>
              <a:t>dieback</a:t>
            </a:r>
          </a:p>
          <a:p>
            <a:endParaRPr lang="en-US" sz="800" b="1" dirty="0"/>
          </a:p>
          <a:p>
            <a:r>
              <a:rPr lang="en-US" sz="2000" dirty="0" smtClean="0"/>
              <a:t>This may initially appear similar </a:t>
            </a:r>
            <a:r>
              <a:rPr lang="en-US" sz="2000" dirty="0"/>
              <a:t>to Phytophthora as </a:t>
            </a:r>
            <a:r>
              <a:rPr lang="en-US" sz="2000" dirty="0" smtClean="0"/>
              <a:t>a general </a:t>
            </a:r>
            <a:r>
              <a:rPr lang="en-US" sz="2000" dirty="0"/>
              <a:t>decline of </a:t>
            </a:r>
            <a:r>
              <a:rPr lang="en-US" sz="2000" dirty="0" smtClean="0"/>
              <a:t>the entire </a:t>
            </a:r>
            <a:r>
              <a:rPr lang="en-US" sz="2000" dirty="0"/>
              <a:t>plant or individual </a:t>
            </a:r>
            <a:r>
              <a:rPr lang="en-US" sz="2000" dirty="0" smtClean="0"/>
              <a:t>stems</a:t>
            </a:r>
          </a:p>
          <a:p>
            <a:endParaRPr lang="en-US" sz="800" dirty="0"/>
          </a:p>
          <a:p>
            <a:r>
              <a:rPr lang="en-US" sz="2000" dirty="0" smtClean="0"/>
              <a:t>Some </a:t>
            </a:r>
            <a:r>
              <a:rPr lang="en-US" sz="2000" dirty="0"/>
              <a:t>tissue may appear darkened, but distinctive dark foliar leaf spots are not observed. </a:t>
            </a:r>
          </a:p>
          <a:p>
            <a:endParaRPr lang="en-US" sz="800" dirty="0"/>
          </a:p>
          <a:p>
            <a:r>
              <a:rPr lang="en-US" sz="2000" dirty="0" smtClean="0"/>
              <a:t>Twigs </a:t>
            </a:r>
            <a:r>
              <a:rPr lang="en-US" sz="2000" dirty="0"/>
              <a:t>may die back to a dark “zone” or lesions may appear diffuse on </a:t>
            </a:r>
            <a:r>
              <a:rPr lang="en-US" sz="2000" dirty="0" smtClean="0"/>
              <a:t>twigs, but the dark stems tissue and leaf loss can be mistaken for boxwood blight</a:t>
            </a:r>
            <a:endParaRPr lang="en-US" sz="2000" dirty="0"/>
          </a:p>
          <a:p>
            <a:endParaRPr lang="en-US" sz="800" dirty="0"/>
          </a:p>
          <a:p>
            <a:r>
              <a:rPr lang="en-US" sz="2000" dirty="0" smtClean="0"/>
              <a:t>This issue </a:t>
            </a:r>
            <a:r>
              <a:rPr lang="en-US" sz="2000" dirty="0"/>
              <a:t>typically develops on plants suffering severe moisture stress. </a:t>
            </a:r>
            <a:endParaRPr lang="en-US" dirty="0"/>
          </a:p>
          <a:p>
            <a:endParaRPr lang="en-US" sz="9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9875" y="668846"/>
            <a:ext cx="3646430" cy="184541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3412" y="2597992"/>
            <a:ext cx="2012841" cy="179419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3353" y="4475914"/>
            <a:ext cx="1452961" cy="15727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977388" y="3676374"/>
            <a:ext cx="3095239" cy="1400841"/>
          </a:xfrm>
          <a:prstGeom prst="rect">
            <a:avLst/>
          </a:prstGeom>
        </p:spPr>
      </p:pic>
    </p:spTree>
    <p:extLst>
      <p:ext uri="{BB962C8B-B14F-4D97-AF65-F5344CB8AC3E}">
        <p14:creationId xmlns:p14="http://schemas.microsoft.com/office/powerpoint/2010/main" val="28632629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9437" y="542168"/>
            <a:ext cx="5034611" cy="5324535"/>
          </a:xfrm>
          <a:prstGeom prst="rect">
            <a:avLst/>
          </a:prstGeom>
          <a:noFill/>
        </p:spPr>
        <p:txBody>
          <a:bodyPr wrap="square" lIns="342900" rIns="342900" rtlCol="0">
            <a:spAutoFit/>
          </a:bodyPr>
          <a:lstStyle/>
          <a:p>
            <a:endParaRPr lang="en-US" sz="800" b="1" dirty="0" smtClean="0"/>
          </a:p>
          <a:p>
            <a:r>
              <a:rPr lang="en-US" sz="2400" b="1" dirty="0" smtClean="0"/>
              <a:t>Mistaken </a:t>
            </a:r>
            <a:r>
              <a:rPr lang="en-US" sz="2400" b="1" dirty="0"/>
              <a:t>Identities:</a:t>
            </a:r>
          </a:p>
          <a:p>
            <a:pPr algn="ctr"/>
            <a:endParaRPr lang="en-US" sz="800" b="1" dirty="0"/>
          </a:p>
          <a:p>
            <a:r>
              <a:rPr lang="en-US" sz="2000" b="1" dirty="0"/>
              <a:t>Volutella blight, canker or dieback</a:t>
            </a:r>
          </a:p>
          <a:p>
            <a:endParaRPr lang="en-US" sz="800" b="1" dirty="0"/>
          </a:p>
          <a:p>
            <a:r>
              <a:rPr lang="en-US" sz="2000" dirty="0" smtClean="0"/>
              <a:t>Off </a:t>
            </a:r>
            <a:r>
              <a:rPr lang="en-US" sz="2000" dirty="0"/>
              <a:t>color foliage, tan dry leaf tissue develops. </a:t>
            </a:r>
          </a:p>
          <a:p>
            <a:endParaRPr lang="en-US" sz="800" dirty="0"/>
          </a:p>
          <a:p>
            <a:r>
              <a:rPr lang="en-US" sz="2000" dirty="0" smtClean="0"/>
              <a:t>General </a:t>
            </a:r>
            <a:r>
              <a:rPr lang="en-US" sz="2000" dirty="0"/>
              <a:t>decline of leaves, twig tips, entire stems. </a:t>
            </a:r>
          </a:p>
          <a:p>
            <a:endParaRPr lang="en-US" sz="800" dirty="0"/>
          </a:p>
          <a:p>
            <a:r>
              <a:rPr lang="en-US" sz="2000" dirty="0" smtClean="0"/>
              <a:t>White </a:t>
            </a:r>
            <a:r>
              <a:rPr lang="en-US" sz="2000" dirty="0"/>
              <a:t>fungal growth may initially be apparent on leaves or twigs</a:t>
            </a:r>
          </a:p>
          <a:p>
            <a:endParaRPr lang="en-US" sz="800" dirty="0"/>
          </a:p>
          <a:p>
            <a:r>
              <a:rPr lang="en-US" sz="2000" dirty="0" smtClean="0"/>
              <a:t>Fungal </a:t>
            </a:r>
            <a:r>
              <a:rPr lang="en-US" sz="2000" dirty="0"/>
              <a:t>growth eventually develops a salmon pink color. </a:t>
            </a:r>
          </a:p>
          <a:p>
            <a:endParaRPr lang="en-US" sz="800" dirty="0"/>
          </a:p>
          <a:p>
            <a:r>
              <a:rPr lang="en-US" sz="2000" dirty="0" smtClean="0"/>
              <a:t>Issue </a:t>
            </a:r>
            <a:r>
              <a:rPr lang="en-US" sz="2000" dirty="0"/>
              <a:t>typically develops on plants stressed or damaged by other pests or abiotic injury such as drought, winter desiccation, rodent chewing damage to lower stems, etc.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73247" y="2009326"/>
            <a:ext cx="4264811" cy="2843208"/>
          </a:xfrm>
          <a:prstGeom prst="rect">
            <a:avLst/>
          </a:prstGeom>
        </p:spPr>
      </p:pic>
    </p:spTree>
    <p:extLst>
      <p:ext uri="{BB962C8B-B14F-4D97-AF65-F5344CB8AC3E}">
        <p14:creationId xmlns:p14="http://schemas.microsoft.com/office/powerpoint/2010/main" val="34323517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flipV="1">
            <a:off x="1072668" y="1128662"/>
            <a:ext cx="2347791" cy="166602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1795" y="1183623"/>
            <a:ext cx="4726718" cy="4335433"/>
          </a:xfrm>
          <a:prstGeom prst="rect">
            <a:avLst/>
          </a:prstGeom>
        </p:spPr>
      </p:pic>
      <p:sp>
        <p:nvSpPr>
          <p:cNvPr id="4" name="TextBox 3"/>
          <p:cNvSpPr txBox="1"/>
          <p:nvPr/>
        </p:nvSpPr>
        <p:spPr>
          <a:xfrm>
            <a:off x="1207593" y="1336407"/>
            <a:ext cx="1038971" cy="484748"/>
          </a:xfrm>
          <a:prstGeom prst="rect">
            <a:avLst/>
          </a:prstGeom>
          <a:noFill/>
        </p:spPr>
        <p:txBody>
          <a:bodyPr wrap="square" rtlCol="0">
            <a:spAutoFit/>
          </a:bodyPr>
          <a:lstStyle/>
          <a:p>
            <a:r>
              <a:rPr lang="en-US" sz="1200" dirty="0" err="1" smtClean="0">
                <a:solidFill>
                  <a:schemeClr val="bg1"/>
                </a:solidFill>
              </a:rPr>
              <a:t>Volutella</a:t>
            </a:r>
            <a:r>
              <a:rPr lang="en-US" sz="1200" dirty="0" smtClean="0">
                <a:solidFill>
                  <a:schemeClr val="bg1"/>
                </a:solidFill>
              </a:rPr>
              <a:t> </a:t>
            </a:r>
            <a:r>
              <a:rPr lang="en-US" sz="1200" dirty="0" err="1" smtClean="0">
                <a:solidFill>
                  <a:schemeClr val="bg1"/>
                </a:solidFill>
              </a:rPr>
              <a:t>sporodochia</a:t>
            </a:r>
            <a:r>
              <a:rPr lang="en-US" sz="1350" dirty="0" smtClean="0"/>
              <a:t> </a:t>
            </a:r>
            <a:endParaRPr lang="en-US" sz="1350" dirty="0"/>
          </a:p>
        </p:txBody>
      </p:sp>
      <p:sp>
        <p:nvSpPr>
          <p:cNvPr id="5" name="TextBox 4"/>
          <p:cNvSpPr txBox="1"/>
          <p:nvPr/>
        </p:nvSpPr>
        <p:spPr>
          <a:xfrm>
            <a:off x="6859515" y="1821155"/>
            <a:ext cx="1190065" cy="461665"/>
          </a:xfrm>
          <a:prstGeom prst="rect">
            <a:avLst/>
          </a:prstGeom>
          <a:noFill/>
        </p:spPr>
        <p:txBody>
          <a:bodyPr wrap="square" rtlCol="0">
            <a:spAutoFit/>
          </a:bodyPr>
          <a:lstStyle/>
          <a:p>
            <a:r>
              <a:rPr lang="en-US" sz="1200" dirty="0" err="1" smtClean="0"/>
              <a:t>Volutella</a:t>
            </a:r>
            <a:r>
              <a:rPr lang="en-US" sz="1200" dirty="0" smtClean="0"/>
              <a:t> pointed </a:t>
            </a:r>
            <a:r>
              <a:rPr lang="en-US" sz="1200" dirty="0"/>
              <a:t>setae</a:t>
            </a:r>
          </a:p>
        </p:txBody>
      </p:sp>
      <p:sp>
        <p:nvSpPr>
          <p:cNvPr id="6" name="Right Arrow 5"/>
          <p:cNvSpPr/>
          <p:nvPr/>
        </p:nvSpPr>
        <p:spPr>
          <a:xfrm rot="13751159">
            <a:off x="6528045" y="2198399"/>
            <a:ext cx="471779" cy="185440"/>
          </a:xfrm>
          <a:prstGeom prst="right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grpSp>
        <p:nvGrpSpPr>
          <p:cNvPr id="7" name="Group 6"/>
          <p:cNvGrpSpPr/>
          <p:nvPr/>
        </p:nvGrpSpPr>
        <p:grpSpPr>
          <a:xfrm>
            <a:off x="1072668" y="2785040"/>
            <a:ext cx="2347791" cy="3458248"/>
            <a:chOff x="1180093" y="3032912"/>
            <a:chExt cx="2132943" cy="3246764"/>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093" y="3032912"/>
              <a:ext cx="2132943" cy="3246764"/>
            </a:xfrm>
            <a:prstGeom prst="rect">
              <a:avLst/>
            </a:prstGeom>
          </p:spPr>
        </p:pic>
        <p:sp>
          <p:nvSpPr>
            <p:cNvPr id="10" name="TextBox 9"/>
            <p:cNvSpPr txBox="1"/>
            <p:nvPr/>
          </p:nvSpPr>
          <p:spPr>
            <a:xfrm>
              <a:off x="1320711" y="3361668"/>
              <a:ext cx="1134684" cy="461665"/>
            </a:xfrm>
            <a:prstGeom prst="rect">
              <a:avLst/>
            </a:prstGeom>
            <a:noFill/>
          </p:spPr>
          <p:txBody>
            <a:bodyPr wrap="square" rtlCol="0">
              <a:spAutoFit/>
            </a:bodyPr>
            <a:lstStyle/>
            <a:p>
              <a:r>
                <a:rPr lang="en-US" sz="1200" dirty="0" smtClean="0"/>
                <a:t>Boxwood </a:t>
              </a:r>
              <a:r>
                <a:rPr lang="en-US" sz="1200" dirty="0"/>
                <a:t>blight </a:t>
              </a:r>
              <a:r>
                <a:rPr lang="en-US" sz="1200" dirty="0" smtClean="0"/>
                <a:t>long thin spores</a:t>
              </a:r>
              <a:endParaRPr lang="en-US" sz="1200" dirty="0"/>
            </a:p>
          </p:txBody>
        </p:sp>
        <p:sp>
          <p:nvSpPr>
            <p:cNvPr id="11" name="Right Arrow 10"/>
            <p:cNvSpPr/>
            <p:nvPr/>
          </p:nvSpPr>
          <p:spPr>
            <a:xfrm rot="5005349">
              <a:off x="1779127" y="4142332"/>
              <a:ext cx="471779" cy="185440"/>
            </a:xfrm>
            <a:prstGeom prst="right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2" name="Right Arrow 11"/>
            <p:cNvSpPr/>
            <p:nvPr/>
          </p:nvSpPr>
          <p:spPr>
            <a:xfrm rot="4785790">
              <a:off x="1200954" y="5571319"/>
              <a:ext cx="471779" cy="185440"/>
            </a:xfrm>
            <a:prstGeom prst="right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grpSp>
      <p:sp>
        <p:nvSpPr>
          <p:cNvPr id="13" name="TextBox 12"/>
          <p:cNvSpPr txBox="1"/>
          <p:nvPr/>
        </p:nvSpPr>
        <p:spPr>
          <a:xfrm>
            <a:off x="1108669" y="4722234"/>
            <a:ext cx="723982" cy="461665"/>
          </a:xfrm>
          <a:prstGeom prst="rect">
            <a:avLst/>
          </a:prstGeom>
          <a:noFill/>
        </p:spPr>
        <p:txBody>
          <a:bodyPr wrap="square" rtlCol="0">
            <a:spAutoFit/>
          </a:bodyPr>
          <a:lstStyle/>
          <a:p>
            <a:r>
              <a:rPr lang="en-US" sz="1200" dirty="0" err="1" smtClean="0"/>
              <a:t>Volutella</a:t>
            </a:r>
            <a:r>
              <a:rPr lang="en-US" sz="1200" dirty="0" smtClean="0"/>
              <a:t> spores</a:t>
            </a:r>
            <a:endParaRPr lang="en-US" sz="1200" dirty="0"/>
          </a:p>
        </p:txBody>
      </p:sp>
      <p:sp>
        <p:nvSpPr>
          <p:cNvPr id="15" name="TextBox 14"/>
          <p:cNvSpPr txBox="1"/>
          <p:nvPr/>
        </p:nvSpPr>
        <p:spPr>
          <a:xfrm>
            <a:off x="2757145" y="3104079"/>
            <a:ext cx="723982" cy="276999"/>
          </a:xfrm>
          <a:prstGeom prst="rect">
            <a:avLst/>
          </a:prstGeom>
          <a:noFill/>
        </p:spPr>
        <p:txBody>
          <a:bodyPr wrap="square" rtlCol="0">
            <a:spAutoFit/>
          </a:bodyPr>
          <a:lstStyle/>
          <a:p>
            <a:r>
              <a:rPr lang="en-US" sz="1200" dirty="0" smtClean="0"/>
              <a:t>Vesicle</a:t>
            </a:r>
            <a:endParaRPr lang="en-US" sz="1200" dirty="0"/>
          </a:p>
        </p:txBody>
      </p:sp>
    </p:spTree>
    <p:extLst>
      <p:ext uri="{BB962C8B-B14F-4D97-AF65-F5344CB8AC3E}">
        <p14:creationId xmlns:p14="http://schemas.microsoft.com/office/powerpoint/2010/main" val="1360601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811" y="658676"/>
            <a:ext cx="4100548" cy="5401479"/>
          </a:xfrm>
          <a:prstGeom prst="rect">
            <a:avLst/>
          </a:prstGeom>
          <a:noFill/>
        </p:spPr>
        <p:txBody>
          <a:bodyPr wrap="square" lIns="342900" rIns="342900" rtlCol="0">
            <a:spAutoFit/>
          </a:bodyPr>
          <a:lstStyle/>
          <a:p>
            <a:r>
              <a:rPr lang="en-US" sz="2400" b="1" dirty="0"/>
              <a:t>Mistaken Identities:</a:t>
            </a:r>
          </a:p>
          <a:p>
            <a:pPr algn="ctr"/>
            <a:endParaRPr lang="en-US" sz="900" b="1" dirty="0"/>
          </a:p>
          <a:p>
            <a:r>
              <a:rPr lang="en-US" sz="2000" b="1" dirty="0"/>
              <a:t>Boxwood leafminer (failed mines)</a:t>
            </a:r>
          </a:p>
          <a:p>
            <a:endParaRPr lang="en-US" sz="800" dirty="0"/>
          </a:p>
          <a:p>
            <a:r>
              <a:rPr lang="en-US" sz="2000" dirty="0" smtClean="0"/>
              <a:t>Mines </a:t>
            </a:r>
            <a:r>
              <a:rPr lang="en-US" sz="2000" dirty="0"/>
              <a:t>that fail can darken as secondary organisms colonize the dead </a:t>
            </a:r>
            <a:r>
              <a:rPr lang="en-US" sz="2000" dirty="0" smtClean="0"/>
              <a:t>larvae.</a:t>
            </a:r>
            <a:endParaRPr lang="en-US" sz="2000" dirty="0"/>
          </a:p>
          <a:p>
            <a:endParaRPr lang="en-US" sz="800" dirty="0"/>
          </a:p>
          <a:p>
            <a:r>
              <a:rPr lang="en-US" sz="2000" dirty="0" smtClean="0"/>
              <a:t>As </a:t>
            </a:r>
            <a:r>
              <a:rPr lang="en-US" sz="2000" dirty="0"/>
              <a:t>leaf tissue around the mine dies it may be mistaken for foliar </a:t>
            </a:r>
            <a:r>
              <a:rPr lang="en-US" sz="2000" dirty="0" smtClean="0"/>
              <a:t>lesions.</a:t>
            </a:r>
            <a:endParaRPr lang="en-US" sz="2000" dirty="0"/>
          </a:p>
          <a:p>
            <a:endParaRPr lang="en-US" sz="800" dirty="0"/>
          </a:p>
          <a:p>
            <a:r>
              <a:rPr lang="en-US" sz="2000" dirty="0" smtClean="0"/>
              <a:t>Damaged tissue may </a:t>
            </a:r>
            <a:r>
              <a:rPr lang="en-US" sz="2000" dirty="0"/>
              <a:t>be readily invaded by </a:t>
            </a:r>
            <a:r>
              <a:rPr lang="en-US" sz="2000" dirty="0" smtClean="0"/>
              <a:t>fungi.</a:t>
            </a:r>
            <a:endParaRPr lang="en-US" sz="2000" dirty="0"/>
          </a:p>
          <a:p>
            <a:endParaRPr lang="en-US" sz="800" dirty="0"/>
          </a:p>
          <a:p>
            <a:r>
              <a:rPr lang="en-US" sz="2000" dirty="0" smtClean="0"/>
              <a:t>Incubate </a:t>
            </a:r>
            <a:r>
              <a:rPr lang="en-US" sz="2000" dirty="0"/>
              <a:t>to be </a:t>
            </a:r>
            <a:r>
              <a:rPr lang="en-US" sz="2000" dirty="0" smtClean="0"/>
              <a:t>certain as lesions that appear to be caused by the leafminer, may have also been colonized by </a:t>
            </a:r>
            <a:r>
              <a:rPr lang="en-US" sz="2000" i="1" dirty="0"/>
              <a:t>C.  </a:t>
            </a:r>
            <a:r>
              <a:rPr lang="en-US" sz="2000" i="1" dirty="0" err="1" smtClean="0"/>
              <a:t>Pseudonaviculata</a:t>
            </a:r>
            <a:r>
              <a:rPr lang="en-US" sz="2000" i="1" dirty="0" smtClean="0"/>
              <a:t>. </a:t>
            </a:r>
            <a:endParaRPr lang="en-US" sz="2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573359" y="590499"/>
            <a:ext cx="3797588" cy="28481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3359" y="3451749"/>
            <a:ext cx="1836644" cy="275663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9768" y="3438691"/>
            <a:ext cx="2021179" cy="2769691"/>
          </a:xfrm>
          <a:prstGeom prst="rect">
            <a:avLst/>
          </a:prstGeom>
        </p:spPr>
      </p:pic>
    </p:spTree>
    <p:extLst>
      <p:ext uri="{BB962C8B-B14F-4D97-AF65-F5344CB8AC3E}">
        <p14:creationId xmlns:p14="http://schemas.microsoft.com/office/powerpoint/2010/main" val="42122634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4905" y="624044"/>
            <a:ext cx="4643517" cy="5386090"/>
          </a:xfrm>
          <a:prstGeom prst="rect">
            <a:avLst/>
          </a:prstGeom>
          <a:noFill/>
        </p:spPr>
        <p:txBody>
          <a:bodyPr wrap="square" lIns="342900" rIns="342900" rtlCol="0">
            <a:spAutoFit/>
          </a:bodyPr>
          <a:lstStyle/>
          <a:p>
            <a:r>
              <a:rPr lang="en-US" sz="2400" b="1" dirty="0"/>
              <a:t>Mistaken Identities:</a:t>
            </a:r>
          </a:p>
          <a:p>
            <a:pPr algn="ctr"/>
            <a:endParaRPr lang="en-US" sz="800" b="1" dirty="0"/>
          </a:p>
          <a:p>
            <a:r>
              <a:rPr lang="en-US" sz="2000" b="1" i="1" dirty="0"/>
              <a:t>Fusarium</a:t>
            </a:r>
            <a:r>
              <a:rPr lang="en-US" sz="2000" b="1" dirty="0"/>
              <a:t> spp. </a:t>
            </a:r>
          </a:p>
          <a:p>
            <a:endParaRPr lang="en-US" sz="800" dirty="0"/>
          </a:p>
          <a:p>
            <a:r>
              <a:rPr lang="en-US" sz="2000" dirty="0" smtClean="0"/>
              <a:t>White </a:t>
            </a:r>
            <a:r>
              <a:rPr lang="en-US" sz="2000" dirty="0"/>
              <a:t>fungal growth may initially be apparent on declining leaves or </a:t>
            </a:r>
            <a:r>
              <a:rPr lang="en-US" sz="2000" dirty="0" smtClean="0"/>
              <a:t>twigs.</a:t>
            </a:r>
            <a:endParaRPr lang="en-US" sz="2000" dirty="0"/>
          </a:p>
          <a:p>
            <a:endParaRPr lang="en-US" sz="800" dirty="0"/>
          </a:p>
          <a:p>
            <a:r>
              <a:rPr lang="en-US" sz="2000" dirty="0" smtClean="0"/>
              <a:t>Microconidia </a:t>
            </a:r>
            <a:r>
              <a:rPr lang="en-US" sz="2000" dirty="0"/>
              <a:t>of the fungus may develop in clumps from conidiophores on the </a:t>
            </a:r>
            <a:r>
              <a:rPr lang="en-US" sz="2000" dirty="0" smtClean="0"/>
              <a:t>tissue.</a:t>
            </a:r>
            <a:endParaRPr lang="en-US" sz="2000" i="1" dirty="0"/>
          </a:p>
          <a:p>
            <a:endParaRPr lang="en-US" sz="800" dirty="0"/>
          </a:p>
          <a:p>
            <a:r>
              <a:rPr lang="en-US" sz="2000" i="1" dirty="0" smtClean="0"/>
              <a:t>Fusarium </a:t>
            </a:r>
            <a:r>
              <a:rPr lang="en-US" sz="2000" dirty="0"/>
              <a:t>spp. may invade boxwood in manner similar to Volutella. i.e. colonizing tissue stressed or killed by other issues. </a:t>
            </a:r>
            <a:endParaRPr lang="en-US" sz="2000" dirty="0" smtClean="0"/>
          </a:p>
          <a:p>
            <a:endParaRPr lang="en-US" sz="800" dirty="0" smtClean="0"/>
          </a:p>
          <a:p>
            <a:r>
              <a:rPr lang="en-US" sz="2000" dirty="0" smtClean="0"/>
              <a:t>Small </a:t>
            </a:r>
            <a:r>
              <a:rPr lang="en-US" sz="2000" dirty="0"/>
              <a:t>single cell spores shown on the right may be Fusarium micro-conidia or conidia of a </a:t>
            </a:r>
            <a:r>
              <a:rPr lang="en-US" sz="2000" i="1" dirty="0" err="1"/>
              <a:t>Volutella</a:t>
            </a:r>
            <a:r>
              <a:rPr lang="en-US" sz="2000" i="1" dirty="0"/>
              <a:t> </a:t>
            </a:r>
            <a:r>
              <a:rPr lang="en-US" sz="2000" i="1" dirty="0" err="1"/>
              <a:t>buxi</a:t>
            </a:r>
            <a:r>
              <a:rPr lang="en-US" sz="2000" i="1" dirty="0"/>
              <a:t> </a:t>
            </a:r>
            <a:r>
              <a:rPr lang="en-US" sz="2000" dirty="0"/>
              <a:t>; both commonly grow on the same </a:t>
            </a:r>
            <a:r>
              <a:rPr lang="en-US" sz="2000" dirty="0" smtClean="0"/>
              <a:t>samples.</a:t>
            </a: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9407" y="903514"/>
            <a:ext cx="3347999" cy="223046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6360" y="3413451"/>
            <a:ext cx="3040622" cy="2506703"/>
          </a:xfrm>
          <a:prstGeom prst="rect">
            <a:avLst/>
          </a:prstGeom>
        </p:spPr>
      </p:pic>
      <p:sp>
        <p:nvSpPr>
          <p:cNvPr id="8" name="Right Arrow 7"/>
          <p:cNvSpPr/>
          <p:nvPr/>
        </p:nvSpPr>
        <p:spPr>
          <a:xfrm rot="20513960">
            <a:off x="6461812" y="5336523"/>
            <a:ext cx="471779" cy="185440"/>
          </a:xfrm>
          <a:prstGeom prst="right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200503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7298" y="616630"/>
            <a:ext cx="8083005" cy="2369880"/>
          </a:xfrm>
          <a:prstGeom prst="rect">
            <a:avLst/>
          </a:prstGeom>
          <a:noFill/>
        </p:spPr>
        <p:txBody>
          <a:bodyPr wrap="square" lIns="342900" rIns="342900" rtlCol="0">
            <a:spAutoFit/>
          </a:bodyPr>
          <a:lstStyle/>
          <a:p>
            <a:r>
              <a:rPr lang="en-US" sz="2400" b="1" dirty="0"/>
              <a:t>Mistaken Identities:</a:t>
            </a:r>
          </a:p>
          <a:p>
            <a:pPr algn="ctr"/>
            <a:endParaRPr lang="en-US" sz="800" b="1" dirty="0"/>
          </a:p>
          <a:p>
            <a:r>
              <a:rPr lang="en-US" sz="2000" b="1" dirty="0"/>
              <a:t>Fusarium spp. </a:t>
            </a:r>
          </a:p>
          <a:p>
            <a:endParaRPr lang="en-US" sz="800" dirty="0"/>
          </a:p>
          <a:p>
            <a:r>
              <a:rPr lang="en-US" sz="2000" dirty="0" smtClean="0"/>
              <a:t>Macro-conidia </a:t>
            </a:r>
            <a:r>
              <a:rPr lang="en-US" sz="2000" dirty="0"/>
              <a:t>of the fungus may be elongated, multi-celled, and </a:t>
            </a:r>
            <a:r>
              <a:rPr lang="en-US" sz="2000" dirty="0" smtClean="0"/>
              <a:t>curved, often </a:t>
            </a:r>
            <a:r>
              <a:rPr lang="en-US" sz="2000" dirty="0"/>
              <a:t>described as being </a:t>
            </a:r>
            <a:r>
              <a:rPr lang="en-US" sz="2000" dirty="0" smtClean="0"/>
              <a:t>canoe-shaped. </a:t>
            </a:r>
          </a:p>
          <a:p>
            <a:endParaRPr lang="en-US" sz="800" dirty="0"/>
          </a:p>
          <a:p>
            <a:r>
              <a:rPr lang="en-US" sz="2000" dirty="0" smtClean="0"/>
              <a:t>One terminal cell </a:t>
            </a:r>
            <a:r>
              <a:rPr lang="en-US" sz="2000" dirty="0"/>
              <a:t>may </a:t>
            </a:r>
            <a:r>
              <a:rPr lang="en-US" sz="2000" dirty="0" smtClean="0"/>
              <a:t>also be </a:t>
            </a:r>
            <a:r>
              <a:rPr lang="en-US" sz="2000" dirty="0"/>
              <a:t>attenuated or “foot-shaped” as shown on the </a:t>
            </a:r>
            <a:r>
              <a:rPr lang="en-US" sz="2000" dirty="0" smtClean="0"/>
              <a:t>right. </a:t>
            </a:r>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33933" y="3386060"/>
            <a:ext cx="4565174" cy="227413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4783" y="3386060"/>
            <a:ext cx="2739716" cy="2258634"/>
          </a:xfrm>
          <a:prstGeom prst="rect">
            <a:avLst/>
          </a:prstGeom>
        </p:spPr>
      </p:pic>
      <p:sp>
        <p:nvSpPr>
          <p:cNvPr id="9" name="Right Arrow 8"/>
          <p:cNvSpPr/>
          <p:nvPr/>
        </p:nvSpPr>
        <p:spPr>
          <a:xfrm rot="8668586" flipV="1">
            <a:off x="7315013" y="5161728"/>
            <a:ext cx="471779" cy="280527"/>
          </a:xfrm>
          <a:prstGeom prst="right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203038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1056" y="1196590"/>
            <a:ext cx="5795072" cy="3323987"/>
          </a:xfrm>
          <a:prstGeom prst="rect">
            <a:avLst/>
          </a:prstGeom>
          <a:noFill/>
        </p:spPr>
        <p:txBody>
          <a:bodyPr wrap="square" rtlCol="0">
            <a:spAutoFit/>
          </a:bodyPr>
          <a:lstStyle/>
          <a:p>
            <a:pPr>
              <a:spcAft>
                <a:spcPts val="1200"/>
              </a:spcAft>
            </a:pPr>
            <a:r>
              <a:rPr lang="en-US" sz="2000" dirty="0" smtClean="0"/>
              <a:t>Boxwood plants fit a niche that few other woody ornamentals can fill. </a:t>
            </a:r>
          </a:p>
          <a:p>
            <a:pPr>
              <a:spcAft>
                <a:spcPts val="1200"/>
              </a:spcAft>
            </a:pPr>
            <a:r>
              <a:rPr lang="en-US" sz="2000" dirty="0" smtClean="0"/>
              <a:t>They are compact, evergreen, and can be sheared into various shapes. </a:t>
            </a:r>
          </a:p>
          <a:p>
            <a:pPr>
              <a:spcAft>
                <a:spcPts val="1200"/>
              </a:spcAft>
            </a:pPr>
            <a:r>
              <a:rPr lang="en-US" sz="2000" dirty="0" smtClean="0"/>
              <a:t>Japanese holly is one of the few other evergreen shrubs of this size that may be readily managed as smaller hedges, but this gives us only one replacement option…</a:t>
            </a:r>
            <a:endParaRPr lang="en-US" sz="2000" b="1" dirty="0" smtClean="0"/>
          </a:p>
          <a:p>
            <a:pPr>
              <a:spcAft>
                <a:spcPts val="1200"/>
              </a:spcAft>
            </a:pPr>
            <a:r>
              <a:rPr lang="en-US" sz="2000" dirty="0" smtClean="0"/>
              <a:t>Other plants that may be used to replace boxwoods in the landscape…</a:t>
            </a:r>
            <a:endParaRPr lang="en-US" sz="2000" b="1" dirty="0"/>
          </a:p>
        </p:txBody>
      </p:sp>
      <p:sp>
        <p:nvSpPr>
          <p:cNvPr id="4" name="Title 17"/>
          <p:cNvSpPr txBox="1">
            <a:spLocks/>
          </p:cNvSpPr>
          <p:nvPr/>
        </p:nvSpPr>
        <p:spPr>
          <a:xfrm>
            <a:off x="801056" y="584311"/>
            <a:ext cx="5257150" cy="461665"/>
          </a:xfrm>
          <a:prstGeom prst="rect">
            <a:avLst/>
          </a:prstGeom>
          <a:noFill/>
        </p:spPr>
        <p:txBody>
          <a:bodyPr wrap="square" rtlCol="0">
            <a:spAutoFit/>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b="1" dirty="0" smtClean="0"/>
              <a:t>Why do we care about boxwood?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959" y="4609636"/>
            <a:ext cx="4401035" cy="152023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6128" y="599363"/>
            <a:ext cx="1934685" cy="2103304"/>
          </a:xfrm>
          <a:prstGeom prst="rect">
            <a:avLst/>
          </a:prstGeom>
        </p:spPr>
      </p:pic>
      <p:sp>
        <p:nvSpPr>
          <p:cNvPr id="6" name="TextBox 5"/>
          <p:cNvSpPr txBox="1"/>
          <p:nvPr/>
        </p:nvSpPr>
        <p:spPr>
          <a:xfrm>
            <a:off x="5127994" y="4514310"/>
            <a:ext cx="3402819" cy="1754326"/>
          </a:xfrm>
          <a:prstGeom prst="rect">
            <a:avLst/>
          </a:prstGeom>
          <a:noFill/>
        </p:spPr>
        <p:txBody>
          <a:bodyPr wrap="square" rtlCol="0">
            <a:spAutoFit/>
          </a:bodyPr>
          <a:lstStyle/>
          <a:p>
            <a:r>
              <a:rPr lang="en-US" sz="2000" dirty="0" smtClean="0"/>
              <a:t>…</a:t>
            </a:r>
            <a:r>
              <a:rPr lang="en-US" sz="2000" dirty="0"/>
              <a:t>may not be evergreen</a:t>
            </a:r>
          </a:p>
          <a:p>
            <a:r>
              <a:rPr lang="en-US" sz="2000" dirty="0" smtClean="0"/>
              <a:t>…</a:t>
            </a:r>
            <a:r>
              <a:rPr lang="en-US" sz="2000" dirty="0"/>
              <a:t>may not be as readily shaped</a:t>
            </a:r>
          </a:p>
          <a:p>
            <a:r>
              <a:rPr lang="en-US" sz="2000" dirty="0" smtClean="0"/>
              <a:t>…</a:t>
            </a:r>
            <a:r>
              <a:rPr lang="en-US" sz="2000" dirty="0"/>
              <a:t>may be invasive</a:t>
            </a:r>
          </a:p>
          <a:p>
            <a:r>
              <a:rPr lang="en-US" sz="2000" dirty="0" smtClean="0"/>
              <a:t>…</a:t>
            </a:r>
            <a:r>
              <a:rPr lang="en-US" sz="2000" dirty="0"/>
              <a:t>may be limited to fewer </a:t>
            </a:r>
            <a:r>
              <a:rPr lang="en-US" sz="2000" dirty="0" smtClean="0"/>
              <a:t>planting </a:t>
            </a:r>
            <a:r>
              <a:rPr lang="en-US" sz="2000" dirty="0"/>
              <a:t>zones</a:t>
            </a:r>
          </a:p>
          <a:p>
            <a:endParaRPr lang="en-US" sz="800" b="1" dirty="0"/>
          </a:p>
        </p:txBody>
      </p:sp>
    </p:spTree>
    <p:extLst>
      <p:ext uri="{BB962C8B-B14F-4D97-AF65-F5344CB8AC3E}">
        <p14:creationId xmlns:p14="http://schemas.microsoft.com/office/powerpoint/2010/main" val="342060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66056" y="1509997"/>
            <a:ext cx="8033658" cy="3269370"/>
          </a:xfrm>
          <a:prstGeom prst="rect">
            <a:avLst/>
          </a:prstGeom>
        </p:spPr>
      </p:pic>
      <p:sp>
        <p:nvSpPr>
          <p:cNvPr id="2" name="TextBox 1"/>
          <p:cNvSpPr txBox="1"/>
          <p:nvPr/>
        </p:nvSpPr>
        <p:spPr>
          <a:xfrm>
            <a:off x="566057" y="717650"/>
            <a:ext cx="8033657" cy="461665"/>
          </a:xfrm>
          <a:prstGeom prst="rect">
            <a:avLst/>
          </a:prstGeom>
          <a:noFill/>
        </p:spPr>
        <p:txBody>
          <a:bodyPr wrap="square" lIns="342900" rIns="342900" rtlCol="0">
            <a:spAutoFit/>
          </a:bodyPr>
          <a:lstStyle/>
          <a:p>
            <a:pPr algn="ctr"/>
            <a:r>
              <a:rPr lang="en-US" sz="2400" b="1" dirty="0"/>
              <a:t>Mistaken Identities:  </a:t>
            </a:r>
            <a:r>
              <a:rPr lang="en-US" sz="2000" b="1" dirty="0" smtClean="0"/>
              <a:t>Can </a:t>
            </a:r>
            <a:r>
              <a:rPr lang="en-US" sz="2000" b="1" dirty="0"/>
              <a:t>you see three fungi? </a:t>
            </a:r>
            <a:endParaRPr lang="en-US" sz="2000" dirty="0"/>
          </a:p>
        </p:txBody>
      </p:sp>
      <p:sp>
        <p:nvSpPr>
          <p:cNvPr id="5" name="TextBox 4"/>
          <p:cNvSpPr txBox="1"/>
          <p:nvPr/>
        </p:nvSpPr>
        <p:spPr>
          <a:xfrm>
            <a:off x="2378401" y="2881271"/>
            <a:ext cx="408984" cy="300082"/>
          </a:xfrm>
          <a:prstGeom prst="rect">
            <a:avLst/>
          </a:prstGeom>
          <a:noFill/>
        </p:spPr>
        <p:txBody>
          <a:bodyPr wrap="square" rtlCol="0">
            <a:spAutoFit/>
          </a:bodyPr>
          <a:lstStyle/>
          <a:p>
            <a:r>
              <a:rPr lang="en-US" sz="1350" b="1" dirty="0"/>
              <a:t>1</a:t>
            </a:r>
          </a:p>
        </p:txBody>
      </p:sp>
      <p:sp>
        <p:nvSpPr>
          <p:cNvPr id="10" name="TextBox 9"/>
          <p:cNvSpPr txBox="1"/>
          <p:nvPr/>
        </p:nvSpPr>
        <p:spPr>
          <a:xfrm>
            <a:off x="1026867" y="2897414"/>
            <a:ext cx="380653" cy="300082"/>
          </a:xfrm>
          <a:prstGeom prst="rect">
            <a:avLst/>
          </a:prstGeom>
          <a:noFill/>
        </p:spPr>
        <p:txBody>
          <a:bodyPr wrap="square" rtlCol="0">
            <a:spAutoFit/>
          </a:bodyPr>
          <a:lstStyle/>
          <a:p>
            <a:r>
              <a:rPr lang="en-US" sz="1350" b="1" dirty="0"/>
              <a:t>2</a:t>
            </a:r>
          </a:p>
        </p:txBody>
      </p:sp>
      <p:sp>
        <p:nvSpPr>
          <p:cNvPr id="12" name="TextBox 11"/>
          <p:cNvSpPr txBox="1"/>
          <p:nvPr/>
        </p:nvSpPr>
        <p:spPr>
          <a:xfrm>
            <a:off x="4009805" y="2897414"/>
            <a:ext cx="408984" cy="300082"/>
          </a:xfrm>
          <a:prstGeom prst="rect">
            <a:avLst/>
          </a:prstGeom>
          <a:noFill/>
        </p:spPr>
        <p:txBody>
          <a:bodyPr wrap="square" rtlCol="0">
            <a:spAutoFit/>
          </a:bodyPr>
          <a:lstStyle/>
          <a:p>
            <a:r>
              <a:rPr lang="en-US" sz="1350" b="1" dirty="0"/>
              <a:t>3</a:t>
            </a:r>
          </a:p>
        </p:txBody>
      </p:sp>
      <p:sp>
        <p:nvSpPr>
          <p:cNvPr id="4" name="TextBox 3"/>
          <p:cNvSpPr txBox="1"/>
          <p:nvPr/>
        </p:nvSpPr>
        <p:spPr>
          <a:xfrm>
            <a:off x="566056" y="5213868"/>
            <a:ext cx="8033658" cy="369332"/>
          </a:xfrm>
          <a:prstGeom prst="rect">
            <a:avLst/>
          </a:prstGeom>
          <a:noFill/>
        </p:spPr>
        <p:txBody>
          <a:bodyPr wrap="square" rtlCol="0">
            <a:spAutoFit/>
          </a:bodyPr>
          <a:lstStyle/>
          <a:p>
            <a:pPr algn="ctr"/>
            <a:r>
              <a:rPr lang="en-US" dirty="0" smtClean="0"/>
              <a:t>1. Volutella  2. Fusarium  3. </a:t>
            </a:r>
            <a:r>
              <a:rPr lang="en-US" dirty="0" err="1" smtClean="0"/>
              <a:t>Cylindrocladium</a:t>
            </a:r>
            <a:endParaRPr lang="en-US" dirty="0"/>
          </a:p>
        </p:txBody>
      </p:sp>
      <p:sp>
        <p:nvSpPr>
          <p:cNvPr id="13" name="Right Arrow 12"/>
          <p:cNvSpPr/>
          <p:nvPr/>
        </p:nvSpPr>
        <p:spPr>
          <a:xfrm rot="13751159">
            <a:off x="2059219" y="2549419"/>
            <a:ext cx="471779" cy="185440"/>
          </a:xfrm>
          <a:prstGeom prst="right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4" name="Right Arrow 13"/>
          <p:cNvSpPr/>
          <p:nvPr/>
        </p:nvSpPr>
        <p:spPr>
          <a:xfrm rot="3048265">
            <a:off x="1202237" y="3242453"/>
            <a:ext cx="471779" cy="185440"/>
          </a:xfrm>
          <a:prstGeom prst="right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5" name="Right Arrow 14"/>
          <p:cNvSpPr/>
          <p:nvPr/>
        </p:nvSpPr>
        <p:spPr>
          <a:xfrm rot="19704909">
            <a:off x="4239903" y="2639352"/>
            <a:ext cx="471779" cy="185440"/>
          </a:xfrm>
          <a:prstGeom prst="right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Right Arrow 15"/>
          <p:cNvSpPr/>
          <p:nvPr/>
        </p:nvSpPr>
        <p:spPr>
          <a:xfrm rot="2553893">
            <a:off x="4226846" y="3207608"/>
            <a:ext cx="471779" cy="185440"/>
          </a:xfrm>
          <a:prstGeom prst="right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3859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P spid="13" grpId="0" animBg="1"/>
      <p:bldP spid="14" grpId="0" animBg="1"/>
      <p:bldP spid="15"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5193" y="689503"/>
            <a:ext cx="7998038" cy="461665"/>
          </a:xfrm>
          <a:prstGeom prst="rect">
            <a:avLst/>
          </a:prstGeom>
          <a:noFill/>
        </p:spPr>
        <p:txBody>
          <a:bodyPr wrap="square" rtlCol="0">
            <a:spAutoFit/>
          </a:bodyPr>
          <a:lstStyle/>
          <a:p>
            <a:pPr algn="ctr"/>
            <a:r>
              <a:rPr lang="en-US" sz="2400" b="1" dirty="0" err="1" smtClean="0"/>
              <a:t>Macrophoma</a:t>
            </a:r>
            <a:r>
              <a:rPr lang="en-US" sz="2400" b="1" dirty="0" smtClean="0"/>
              <a:t> (</a:t>
            </a:r>
            <a:r>
              <a:rPr lang="en-US" sz="2400" b="1" dirty="0" err="1" smtClean="0"/>
              <a:t>Dothoriella</a:t>
            </a:r>
            <a:r>
              <a:rPr lang="en-US" sz="2400" b="1" dirty="0" smtClean="0"/>
              <a:t>)</a:t>
            </a:r>
            <a:endParaRPr lang="en-US" sz="24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4212" y="1367724"/>
            <a:ext cx="3605364" cy="232037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3071" y="3524289"/>
            <a:ext cx="3496505" cy="2557284"/>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44781" y="1799274"/>
            <a:ext cx="4713848" cy="3850750"/>
          </a:xfrm>
          <a:prstGeom prst="rect">
            <a:avLst/>
          </a:prstGeom>
        </p:spPr>
      </p:pic>
    </p:spTree>
    <p:extLst>
      <p:ext uri="{BB962C8B-B14F-4D97-AF65-F5344CB8AC3E}">
        <p14:creationId xmlns:p14="http://schemas.microsoft.com/office/powerpoint/2010/main" val="33598902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5194" y="547989"/>
            <a:ext cx="7998038" cy="992579"/>
          </a:xfrm>
          <a:prstGeom prst="rect">
            <a:avLst/>
          </a:prstGeom>
          <a:noFill/>
        </p:spPr>
        <p:txBody>
          <a:bodyPr wrap="square" rtlCol="0">
            <a:spAutoFit/>
          </a:bodyPr>
          <a:lstStyle/>
          <a:p>
            <a:endParaRPr lang="en-US" sz="675" b="1" dirty="0"/>
          </a:p>
          <a:p>
            <a:pPr algn="ctr"/>
            <a:endParaRPr lang="en-US" sz="1200" b="1" dirty="0" smtClean="0"/>
          </a:p>
          <a:p>
            <a:pPr algn="ctr"/>
            <a:r>
              <a:rPr lang="en-US" sz="3300" b="1" dirty="0" smtClean="0"/>
              <a:t>Boxwood Leafminer</a:t>
            </a:r>
            <a:endParaRPr lang="en-US" sz="675" b="1" dirty="0"/>
          </a:p>
          <a:p>
            <a:endParaRPr lang="en-US" sz="675"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582" y="2226831"/>
            <a:ext cx="2423262" cy="320644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93589" y="2319205"/>
            <a:ext cx="3772839" cy="282962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304344" y="2319521"/>
            <a:ext cx="3771998" cy="2828998"/>
          </a:xfrm>
          <a:prstGeom prst="rect">
            <a:avLst/>
          </a:prstGeom>
        </p:spPr>
      </p:pic>
    </p:spTree>
    <p:extLst>
      <p:ext uri="{BB962C8B-B14F-4D97-AF65-F5344CB8AC3E}">
        <p14:creationId xmlns:p14="http://schemas.microsoft.com/office/powerpoint/2010/main" val="31343171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5194" y="547989"/>
            <a:ext cx="7998038" cy="888705"/>
          </a:xfrm>
          <a:prstGeom prst="rect">
            <a:avLst/>
          </a:prstGeom>
          <a:noFill/>
        </p:spPr>
        <p:txBody>
          <a:bodyPr wrap="square" rtlCol="0">
            <a:spAutoFit/>
          </a:bodyPr>
          <a:lstStyle/>
          <a:p>
            <a:pPr algn="ctr"/>
            <a:endParaRPr lang="en-US" sz="1200" b="1" dirty="0" smtClean="0"/>
          </a:p>
          <a:p>
            <a:pPr algn="ctr"/>
            <a:r>
              <a:rPr lang="en-US" sz="3300" b="1" dirty="0" smtClean="0"/>
              <a:t>Boxwood mite</a:t>
            </a:r>
            <a:endParaRPr lang="en-US" sz="675" b="1" dirty="0"/>
          </a:p>
          <a:p>
            <a:endParaRPr lang="en-US" sz="675"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194" y="1407937"/>
            <a:ext cx="7024428" cy="454802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970954" y="2363680"/>
            <a:ext cx="4548021" cy="2636534"/>
          </a:xfrm>
          <a:prstGeom prst="rect">
            <a:avLst/>
          </a:prstGeom>
        </p:spPr>
      </p:pic>
    </p:spTree>
    <p:extLst>
      <p:ext uri="{BB962C8B-B14F-4D97-AF65-F5344CB8AC3E}">
        <p14:creationId xmlns:p14="http://schemas.microsoft.com/office/powerpoint/2010/main" val="16535424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5194" y="547989"/>
            <a:ext cx="8049996" cy="704039"/>
          </a:xfrm>
          <a:prstGeom prst="rect">
            <a:avLst/>
          </a:prstGeom>
          <a:noFill/>
        </p:spPr>
        <p:txBody>
          <a:bodyPr wrap="square" rtlCol="0">
            <a:spAutoFit/>
          </a:bodyPr>
          <a:lstStyle/>
          <a:p>
            <a:endParaRPr lang="en-US" sz="675" b="1" dirty="0"/>
          </a:p>
          <a:p>
            <a:pPr algn="ctr"/>
            <a:r>
              <a:rPr lang="en-US" sz="3300" b="1" dirty="0" smtClean="0"/>
              <a:t>What is this?</a:t>
            </a:r>
            <a:endParaRPr lang="en-US" sz="675"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15" y="1252028"/>
            <a:ext cx="6447991" cy="4835993"/>
          </a:xfrm>
          <a:prstGeom prst="rect">
            <a:avLst/>
          </a:prstGeom>
        </p:spPr>
      </p:pic>
    </p:spTree>
    <p:extLst>
      <p:ext uri="{BB962C8B-B14F-4D97-AF65-F5344CB8AC3E}">
        <p14:creationId xmlns:p14="http://schemas.microsoft.com/office/powerpoint/2010/main" val="42540931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5194" y="547989"/>
            <a:ext cx="8049996" cy="704039"/>
          </a:xfrm>
          <a:prstGeom prst="rect">
            <a:avLst/>
          </a:prstGeom>
          <a:noFill/>
        </p:spPr>
        <p:txBody>
          <a:bodyPr wrap="square" rtlCol="0">
            <a:spAutoFit/>
          </a:bodyPr>
          <a:lstStyle/>
          <a:p>
            <a:endParaRPr lang="en-US" sz="675" b="1" dirty="0"/>
          </a:p>
          <a:p>
            <a:pPr algn="ctr"/>
            <a:r>
              <a:rPr lang="en-US" sz="3300" b="1" dirty="0" smtClean="0"/>
              <a:t>Winter </a:t>
            </a:r>
            <a:r>
              <a:rPr lang="en-US" sz="3300" b="1" dirty="0"/>
              <a:t>i</a:t>
            </a:r>
            <a:r>
              <a:rPr lang="en-US" sz="3300" b="1" dirty="0" smtClean="0"/>
              <a:t>njury!</a:t>
            </a:r>
            <a:endParaRPr lang="en-US" sz="675"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026" y="1328229"/>
            <a:ext cx="3556733" cy="463714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41525" y="1907873"/>
            <a:ext cx="4637145" cy="3477857"/>
          </a:xfrm>
          <a:prstGeom prst="rect">
            <a:avLst/>
          </a:prstGeom>
        </p:spPr>
      </p:pic>
    </p:spTree>
    <p:extLst>
      <p:ext uri="{BB962C8B-B14F-4D97-AF65-F5344CB8AC3E}">
        <p14:creationId xmlns:p14="http://schemas.microsoft.com/office/powerpoint/2010/main" val="220288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5194" y="547989"/>
            <a:ext cx="8049996" cy="704039"/>
          </a:xfrm>
          <a:prstGeom prst="rect">
            <a:avLst/>
          </a:prstGeom>
          <a:noFill/>
        </p:spPr>
        <p:txBody>
          <a:bodyPr wrap="square" rtlCol="0">
            <a:spAutoFit/>
          </a:bodyPr>
          <a:lstStyle/>
          <a:p>
            <a:endParaRPr lang="en-US" sz="675" b="1" dirty="0"/>
          </a:p>
          <a:p>
            <a:pPr algn="ctr"/>
            <a:r>
              <a:rPr lang="en-US" sz="3300" b="1" dirty="0" smtClean="0"/>
              <a:t>Established</a:t>
            </a:r>
            <a:endParaRPr lang="en-US" sz="675"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6543" y="1375596"/>
            <a:ext cx="6487297" cy="4865474"/>
          </a:xfrm>
          <a:prstGeom prst="rect">
            <a:avLst/>
          </a:prstGeom>
        </p:spPr>
      </p:pic>
    </p:spTree>
    <p:extLst>
      <p:ext uri="{BB962C8B-B14F-4D97-AF65-F5344CB8AC3E}">
        <p14:creationId xmlns:p14="http://schemas.microsoft.com/office/powerpoint/2010/main" val="32765861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5194" y="547989"/>
            <a:ext cx="8010915" cy="888705"/>
          </a:xfrm>
          <a:prstGeom prst="rect">
            <a:avLst/>
          </a:prstGeom>
          <a:noFill/>
        </p:spPr>
        <p:txBody>
          <a:bodyPr wrap="square" rtlCol="0">
            <a:spAutoFit/>
          </a:bodyPr>
          <a:lstStyle/>
          <a:p>
            <a:endParaRPr lang="en-US" sz="675" b="1" dirty="0"/>
          </a:p>
          <a:p>
            <a:pPr algn="ctr"/>
            <a:endParaRPr lang="en-US" sz="1200" b="1" dirty="0" smtClean="0"/>
          </a:p>
          <a:p>
            <a:pPr algn="ctr"/>
            <a:r>
              <a:rPr lang="en-US" sz="3300" b="1" dirty="0" smtClean="0"/>
              <a:t>What do you think about this plant? </a:t>
            </a:r>
            <a:endParaRPr lang="en-US" sz="675" b="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214" y="1436694"/>
            <a:ext cx="3643671" cy="485822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953044" y="2046557"/>
            <a:ext cx="4878884" cy="365916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939235" y="2055609"/>
            <a:ext cx="4859248" cy="3660693"/>
          </a:xfrm>
          <a:prstGeom prst="rect">
            <a:avLst/>
          </a:prstGeom>
        </p:spPr>
      </p:pic>
      <p:sp>
        <p:nvSpPr>
          <p:cNvPr id="10" name="TextBox 9"/>
          <p:cNvSpPr txBox="1"/>
          <p:nvPr/>
        </p:nvSpPr>
        <p:spPr>
          <a:xfrm>
            <a:off x="2555535" y="5607694"/>
            <a:ext cx="3643671" cy="707886"/>
          </a:xfrm>
          <a:prstGeom prst="rect">
            <a:avLst/>
          </a:prstGeom>
          <a:solidFill>
            <a:schemeClr val="accent1">
              <a:lumMod val="60000"/>
              <a:lumOff val="40000"/>
            </a:schemeClr>
          </a:solidFill>
        </p:spPr>
        <p:txBody>
          <a:bodyPr wrap="square" rtlCol="0">
            <a:spAutoFit/>
          </a:bodyPr>
          <a:lstStyle/>
          <a:p>
            <a:pPr algn="ctr"/>
            <a:r>
              <a:rPr lang="en-US" sz="2000" b="1" dirty="0" smtClean="0"/>
              <a:t>Watch out for </a:t>
            </a:r>
          </a:p>
          <a:p>
            <a:pPr algn="ctr"/>
            <a:r>
              <a:rPr lang="en-US" sz="2000" b="1" dirty="0" smtClean="0"/>
              <a:t>mechanical injury</a:t>
            </a:r>
            <a:r>
              <a:rPr lang="en-US" b="1" dirty="0" smtClean="0"/>
              <a:t>!</a:t>
            </a:r>
            <a:endParaRPr lang="en-US" b="1" dirty="0"/>
          </a:p>
        </p:txBody>
      </p:sp>
    </p:spTree>
    <p:extLst>
      <p:ext uri="{BB962C8B-B14F-4D97-AF65-F5344CB8AC3E}">
        <p14:creationId xmlns:p14="http://schemas.microsoft.com/office/powerpoint/2010/main" val="13166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6685" y="606594"/>
            <a:ext cx="7710273" cy="5509200"/>
          </a:xfrm>
          <a:prstGeom prst="rect">
            <a:avLst/>
          </a:prstGeom>
          <a:noFill/>
        </p:spPr>
        <p:txBody>
          <a:bodyPr wrap="square" rtlCol="0">
            <a:spAutoFit/>
          </a:bodyPr>
          <a:lstStyle/>
          <a:p>
            <a:r>
              <a:rPr lang="en-US" sz="2400" b="1" dirty="0"/>
              <a:t>When symptoms suggest boxwood blight but you just can’t find the </a:t>
            </a:r>
            <a:r>
              <a:rPr lang="en-US" sz="2400" b="1" dirty="0" smtClean="0"/>
              <a:t>spores…</a:t>
            </a:r>
            <a:r>
              <a:rPr lang="en-US" sz="2400" dirty="0"/>
              <a:t>w</a:t>
            </a:r>
            <a:r>
              <a:rPr lang="en-US" sz="2400" dirty="0" smtClean="0"/>
              <a:t>hy </a:t>
            </a:r>
            <a:r>
              <a:rPr lang="en-US" sz="2400" dirty="0"/>
              <a:t>ask for a better </a:t>
            </a:r>
            <a:r>
              <a:rPr lang="en-US" sz="2400" dirty="0" smtClean="0"/>
              <a:t>sample? </a:t>
            </a:r>
          </a:p>
          <a:p>
            <a:endParaRPr lang="en-US" sz="800" dirty="0"/>
          </a:p>
          <a:p>
            <a:r>
              <a:rPr lang="en-US" sz="2000" dirty="0" smtClean="0"/>
              <a:t>If </a:t>
            </a:r>
            <a:r>
              <a:rPr lang="en-US" sz="2000" dirty="0"/>
              <a:t>the sample was mailed, it may have </a:t>
            </a:r>
            <a:r>
              <a:rPr lang="en-US" sz="2000" dirty="0" smtClean="0"/>
              <a:t>been </a:t>
            </a:r>
            <a:r>
              <a:rPr lang="en-US" sz="2000" dirty="0"/>
              <a:t>overheated or frozen in </a:t>
            </a:r>
            <a:r>
              <a:rPr lang="en-US" sz="2000" dirty="0" smtClean="0"/>
              <a:t>transit. </a:t>
            </a:r>
            <a:endParaRPr lang="en-US" sz="2000" dirty="0"/>
          </a:p>
          <a:p>
            <a:pPr>
              <a:tabLst>
                <a:tab pos="457200" algn="l"/>
              </a:tabLst>
            </a:pPr>
            <a:r>
              <a:rPr lang="en-US" sz="2000" dirty="0" smtClean="0"/>
              <a:t>High </a:t>
            </a:r>
            <a:r>
              <a:rPr lang="en-US" sz="2000" dirty="0"/>
              <a:t>heat especially may kill your target organism preventing it </a:t>
            </a:r>
            <a:r>
              <a:rPr lang="en-US" sz="2000" dirty="0" smtClean="0"/>
              <a:t>from </a:t>
            </a:r>
            <a:r>
              <a:rPr lang="en-US" sz="2000" dirty="0"/>
              <a:t>developing on even </a:t>
            </a:r>
            <a:r>
              <a:rPr lang="en-US" sz="2000" dirty="0" smtClean="0"/>
              <a:t>the most </a:t>
            </a:r>
            <a:r>
              <a:rPr lang="en-US" sz="2000" dirty="0"/>
              <a:t>characteristically symptomatic </a:t>
            </a:r>
            <a:r>
              <a:rPr lang="en-US" sz="2000" dirty="0" smtClean="0"/>
              <a:t>tissue</a:t>
            </a:r>
            <a:r>
              <a:rPr lang="en-US" sz="2000" dirty="0"/>
              <a:t>. </a:t>
            </a:r>
          </a:p>
          <a:p>
            <a:pPr>
              <a:tabLst>
                <a:tab pos="457200" algn="l"/>
              </a:tabLst>
            </a:pPr>
            <a:endParaRPr lang="en-US" sz="800" dirty="0"/>
          </a:p>
          <a:p>
            <a:pPr>
              <a:tabLst>
                <a:tab pos="457200" algn="l"/>
              </a:tabLst>
            </a:pPr>
            <a:r>
              <a:rPr lang="en-US" sz="2000" dirty="0" smtClean="0"/>
              <a:t>If </a:t>
            </a:r>
            <a:r>
              <a:rPr lang="en-US" sz="2000" dirty="0"/>
              <a:t>the sample was collected but </a:t>
            </a:r>
            <a:r>
              <a:rPr lang="en-US" sz="2000" dirty="0" smtClean="0"/>
              <a:t>held for several days before submission…the sample </a:t>
            </a:r>
            <a:r>
              <a:rPr lang="en-US" sz="2000" dirty="0"/>
              <a:t>could dry out </a:t>
            </a:r>
            <a:r>
              <a:rPr lang="en-US" sz="2000" dirty="0" smtClean="0"/>
              <a:t>excessively and/or </a:t>
            </a:r>
            <a:r>
              <a:rPr lang="en-US" sz="2000" dirty="0"/>
              <a:t>spores present may </a:t>
            </a:r>
            <a:r>
              <a:rPr lang="en-US" sz="2000" dirty="0" smtClean="0"/>
              <a:t>germinate resulting in dense </a:t>
            </a:r>
            <a:r>
              <a:rPr lang="en-US" sz="2000" dirty="0"/>
              <a:t>white mycelium but no </a:t>
            </a:r>
            <a:r>
              <a:rPr lang="en-US" sz="2000" dirty="0" smtClean="0"/>
              <a:t>spores!</a:t>
            </a:r>
          </a:p>
          <a:p>
            <a:pPr>
              <a:tabLst>
                <a:tab pos="457200" algn="l"/>
              </a:tabLst>
            </a:pPr>
            <a:endParaRPr lang="en-US" sz="800" dirty="0"/>
          </a:p>
          <a:p>
            <a:pPr>
              <a:tabLst>
                <a:tab pos="457200" algn="l"/>
              </a:tabLst>
            </a:pPr>
            <a:r>
              <a:rPr lang="en-US" sz="2000" dirty="0"/>
              <a:t>If the plant was treated with a fungicide prior to collection, that can interfere with timely development of conidiophores and conidia on the </a:t>
            </a:r>
            <a:r>
              <a:rPr lang="en-US" sz="2000" dirty="0" smtClean="0"/>
              <a:t>tissue</a:t>
            </a:r>
            <a:endParaRPr lang="en-US" sz="2000" dirty="0"/>
          </a:p>
          <a:p>
            <a:pPr>
              <a:tabLst>
                <a:tab pos="457200" algn="l"/>
              </a:tabLst>
            </a:pPr>
            <a:endParaRPr lang="en-US" sz="2000" dirty="0"/>
          </a:p>
          <a:p>
            <a:pPr>
              <a:tabLst>
                <a:tab pos="457200" algn="l"/>
              </a:tabLst>
            </a:pPr>
            <a:r>
              <a:rPr lang="en-US" sz="2000" dirty="0" smtClean="0"/>
              <a:t>If </a:t>
            </a:r>
            <a:r>
              <a:rPr lang="en-US" sz="2000" dirty="0"/>
              <a:t>the sample was packaged with very wet paper </a:t>
            </a:r>
            <a:r>
              <a:rPr lang="en-US" sz="2000" dirty="0" smtClean="0"/>
              <a:t>towels…that can cause </a:t>
            </a:r>
            <a:r>
              <a:rPr lang="en-US" sz="2000" dirty="0"/>
              <a:t>extensive breakdown </a:t>
            </a:r>
            <a:r>
              <a:rPr lang="en-US" sz="2000" dirty="0" smtClean="0"/>
              <a:t>and premature decay of </a:t>
            </a:r>
            <a:r>
              <a:rPr lang="en-US" sz="2000" dirty="0"/>
              <a:t>the </a:t>
            </a:r>
            <a:r>
              <a:rPr lang="en-US" sz="2000" dirty="0" smtClean="0"/>
              <a:t>plant tissue. Volutella</a:t>
            </a:r>
            <a:r>
              <a:rPr lang="en-US" sz="2000" dirty="0"/>
              <a:t>, Fusarium etc. may </a:t>
            </a:r>
            <a:r>
              <a:rPr lang="en-US" sz="2000" dirty="0" smtClean="0"/>
              <a:t>eventually grow </a:t>
            </a:r>
            <a:r>
              <a:rPr lang="en-US" sz="2000" dirty="0"/>
              <a:t>out of such </a:t>
            </a:r>
            <a:r>
              <a:rPr lang="en-US" sz="2000" dirty="0" smtClean="0"/>
              <a:t>tissue</a:t>
            </a:r>
            <a:r>
              <a:rPr lang="en-US" sz="2000" dirty="0"/>
              <a:t>, but </a:t>
            </a:r>
            <a:r>
              <a:rPr lang="en-US" sz="2000" i="1" dirty="0" err="1"/>
              <a:t>C.p</a:t>
            </a:r>
            <a:r>
              <a:rPr lang="en-US" sz="2000" i="1" dirty="0"/>
              <a:t>. </a:t>
            </a:r>
            <a:r>
              <a:rPr lang="en-US" sz="2000" dirty="0" err="1"/>
              <a:t>sporulates</a:t>
            </a:r>
            <a:r>
              <a:rPr lang="en-US" sz="2000" dirty="0"/>
              <a:t> best on tissue that has </a:t>
            </a:r>
            <a:r>
              <a:rPr lang="en-US" sz="2000" dirty="0" smtClean="0"/>
              <a:t>not </a:t>
            </a:r>
            <a:r>
              <a:rPr lang="en-US" sz="2000" dirty="0"/>
              <a:t>been dead for days, weeks, </a:t>
            </a:r>
            <a:r>
              <a:rPr lang="en-US" sz="2000" dirty="0" smtClean="0"/>
              <a:t>or months…</a:t>
            </a:r>
            <a:endParaRPr lang="en-US" sz="2000" dirty="0"/>
          </a:p>
        </p:txBody>
      </p:sp>
    </p:spTree>
    <p:extLst>
      <p:ext uri="{BB962C8B-B14F-4D97-AF65-F5344CB8AC3E}">
        <p14:creationId xmlns:p14="http://schemas.microsoft.com/office/powerpoint/2010/main" val="42815508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5194" y="547989"/>
            <a:ext cx="7998038" cy="888705"/>
          </a:xfrm>
          <a:prstGeom prst="rect">
            <a:avLst/>
          </a:prstGeom>
          <a:noFill/>
        </p:spPr>
        <p:txBody>
          <a:bodyPr wrap="square" rtlCol="0">
            <a:spAutoFit/>
          </a:bodyPr>
          <a:lstStyle/>
          <a:p>
            <a:endParaRPr lang="en-US" sz="675" b="1" dirty="0"/>
          </a:p>
          <a:p>
            <a:pPr algn="ctr"/>
            <a:endParaRPr lang="en-US" sz="1200" b="1" dirty="0" smtClean="0"/>
          </a:p>
          <a:p>
            <a:pPr algn="ctr"/>
            <a:r>
              <a:rPr lang="en-US" sz="3300" b="1" dirty="0" err="1"/>
              <a:t>Colletotrichum</a:t>
            </a:r>
            <a:endParaRPr lang="en-US" sz="675"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6325" y="1659446"/>
            <a:ext cx="6335775" cy="320646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6861" y="4492803"/>
            <a:ext cx="3095239" cy="1400841"/>
          </a:xfrm>
          <a:prstGeom prst="rect">
            <a:avLst/>
          </a:prstGeom>
        </p:spPr>
      </p:pic>
    </p:spTree>
    <p:extLst>
      <p:ext uri="{BB962C8B-B14F-4D97-AF65-F5344CB8AC3E}">
        <p14:creationId xmlns:p14="http://schemas.microsoft.com/office/powerpoint/2010/main" val="25272676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1223" y="666003"/>
            <a:ext cx="5015291" cy="5293757"/>
          </a:xfrm>
          <a:prstGeom prst="rect">
            <a:avLst/>
          </a:prstGeom>
          <a:noFill/>
        </p:spPr>
        <p:txBody>
          <a:bodyPr wrap="square" rtlCol="0">
            <a:spAutoFit/>
          </a:bodyPr>
          <a:lstStyle/>
          <a:p>
            <a:pPr>
              <a:spcAft>
                <a:spcPts val="1200"/>
              </a:spcAft>
            </a:pPr>
            <a:r>
              <a:rPr lang="en-US" sz="2400" b="1" dirty="0" smtClean="0">
                <a:latin typeface="+mj-lt"/>
              </a:rPr>
              <a:t>Identification </a:t>
            </a:r>
            <a:r>
              <a:rPr lang="en-US" sz="2400" b="1" dirty="0">
                <a:latin typeface="+mj-lt"/>
              </a:rPr>
              <a:t>is the focus of this module.  </a:t>
            </a:r>
            <a:endParaRPr lang="en-US" sz="1200" b="1" dirty="0">
              <a:latin typeface="+mj-lt"/>
            </a:endParaRPr>
          </a:p>
          <a:p>
            <a:pPr>
              <a:spcAft>
                <a:spcPts val="1200"/>
              </a:spcAft>
            </a:pPr>
            <a:r>
              <a:rPr lang="en-US" sz="2000" dirty="0" smtClean="0"/>
              <a:t>With the spread of boxwood blight out of nurseries and into landscapes, and in some cases into very large landscape plantings, it is important to identify the pathogen quickly--so infected plants may be removed and asymptomatic plants treated.</a:t>
            </a:r>
            <a:endParaRPr lang="en-US" sz="2000" dirty="0"/>
          </a:p>
          <a:p>
            <a:pPr>
              <a:spcAft>
                <a:spcPts val="1200"/>
              </a:spcAft>
            </a:pPr>
            <a:r>
              <a:rPr lang="en-US" sz="2000" dirty="0" smtClean="0"/>
              <a:t>The fungus can begin to produce infectious spores in a matter of days after symptoms </a:t>
            </a:r>
            <a:r>
              <a:rPr lang="en-US" sz="2000" dirty="0"/>
              <a:t>first </a:t>
            </a:r>
            <a:r>
              <a:rPr lang="en-US" sz="2000" dirty="0" smtClean="0"/>
              <a:t>develop.</a:t>
            </a:r>
            <a:endParaRPr lang="en-US" sz="2000" dirty="0"/>
          </a:p>
          <a:p>
            <a:pPr>
              <a:spcAft>
                <a:spcPts val="1200"/>
              </a:spcAft>
            </a:pPr>
            <a:r>
              <a:rPr lang="en-US" sz="2000" dirty="0" smtClean="0"/>
              <a:t>Spores are easily spread to other nearby boxwood so quick identification of the pathogen is essential in limiting the spread of the fungus.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0857" y="618797"/>
            <a:ext cx="2224882" cy="217726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30858" y="4612396"/>
            <a:ext cx="2224881" cy="166866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0857" y="2796067"/>
            <a:ext cx="2224882" cy="1816330"/>
          </a:xfrm>
          <a:prstGeom prst="rect">
            <a:avLst/>
          </a:prstGeom>
        </p:spPr>
      </p:pic>
    </p:spTree>
    <p:extLst>
      <p:ext uri="{BB962C8B-B14F-4D97-AF65-F5344CB8AC3E}">
        <p14:creationId xmlns:p14="http://schemas.microsoft.com/office/powerpoint/2010/main" val="424362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88257" y="394636"/>
          <a:ext cx="8361107" cy="6083164"/>
        </p:xfrm>
        <a:graphic>
          <a:graphicData uri="http://schemas.openxmlformats.org/drawingml/2006/table">
            <a:tbl>
              <a:tblPr firstRow="1" bandRow="1">
                <a:tableStyleId>{5C22544A-7EE6-4342-B048-85BDC9FD1C3A}</a:tableStyleId>
              </a:tblPr>
              <a:tblGrid>
                <a:gridCol w="567745">
                  <a:extLst>
                    <a:ext uri="{9D8B030D-6E8A-4147-A177-3AD203B41FA5}">
                      <a16:colId xmlns:a16="http://schemas.microsoft.com/office/drawing/2014/main" val="20000"/>
                    </a:ext>
                  </a:extLst>
                </a:gridCol>
                <a:gridCol w="3612809">
                  <a:extLst>
                    <a:ext uri="{9D8B030D-6E8A-4147-A177-3AD203B41FA5}">
                      <a16:colId xmlns:a16="http://schemas.microsoft.com/office/drawing/2014/main" val="20001"/>
                    </a:ext>
                  </a:extLst>
                </a:gridCol>
                <a:gridCol w="505324">
                  <a:extLst>
                    <a:ext uri="{9D8B030D-6E8A-4147-A177-3AD203B41FA5}">
                      <a16:colId xmlns:a16="http://schemas.microsoft.com/office/drawing/2014/main" val="20002"/>
                    </a:ext>
                  </a:extLst>
                </a:gridCol>
                <a:gridCol w="3675229">
                  <a:extLst>
                    <a:ext uri="{9D8B030D-6E8A-4147-A177-3AD203B41FA5}">
                      <a16:colId xmlns:a16="http://schemas.microsoft.com/office/drawing/2014/main" val="20003"/>
                    </a:ext>
                  </a:extLst>
                </a:gridCol>
              </a:tblGrid>
              <a:tr h="933958">
                <a:tc gridSpan="4">
                  <a:txBody>
                    <a:bodyPr/>
                    <a:lstStyle/>
                    <a:p>
                      <a:pPr algn="ctr"/>
                      <a:r>
                        <a:rPr lang="en-US" sz="1800" b="1" dirty="0" smtClean="0">
                          <a:solidFill>
                            <a:schemeClr val="tx1"/>
                          </a:solidFill>
                        </a:rPr>
                        <a:t>BOXWOOD BLIGHT SUSCEPTIBILITY TRIAL </a:t>
                      </a:r>
                    </a:p>
                    <a:p>
                      <a:pPr algn="ctr"/>
                      <a:r>
                        <a:rPr lang="en-US" sz="1800" b="1" dirty="0" smtClean="0">
                          <a:solidFill>
                            <a:schemeClr val="tx1"/>
                          </a:solidFill>
                        </a:rPr>
                        <a:t>M. GANCI, D.M. BENSON AND K. IVORS, NC STATE</a:t>
                      </a:r>
                    </a:p>
                  </a:txBody>
                  <a:tcPr/>
                </a:tc>
                <a:tc hMerge="1">
                  <a:txBody>
                    <a:bodyPr/>
                    <a:lstStyle/>
                    <a:p>
                      <a:endParaRPr lang="en-US"/>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0000"/>
                  </a:ext>
                </a:extLst>
              </a:tr>
              <a:tr h="286067">
                <a:tc gridSpan="2">
                  <a:txBody>
                    <a:bodyPr/>
                    <a:lstStyle/>
                    <a:p>
                      <a:pPr marL="0" algn="l" rtl="0" fontAlgn="ctr">
                        <a:spcBef>
                          <a:spcPts val="0"/>
                        </a:spcBef>
                      </a:pPr>
                      <a:r>
                        <a:rPr lang="en-US" sz="1000" b="1" u="none" strike="noStrike" dirty="0">
                          <a:effectLst/>
                          <a:latin typeface="+mn-lt"/>
                        </a:rPr>
                        <a:t>HIGHLY SUSCEPTIBLE</a:t>
                      </a:r>
                      <a:endParaRPr lang="en-US" sz="1000" b="1" i="0" u="none" strike="noStrike" dirty="0">
                        <a:solidFill>
                          <a:srgbClr val="000000"/>
                        </a:solidFill>
                        <a:effectLst/>
                        <a:latin typeface="+mn-lt"/>
                      </a:endParaRPr>
                    </a:p>
                  </a:txBody>
                  <a:tcPr marL="9525" marR="9525" marT="9525" marB="0" anchor="ctr"/>
                </a:tc>
                <a:tc hMerge="1">
                  <a:txBody>
                    <a:bodyPr/>
                    <a:lstStyle/>
                    <a:p>
                      <a:endParaRPr lang="en-US"/>
                    </a:p>
                  </a:txBody>
                  <a:tcPr/>
                </a:tc>
                <a:tc gridSpan="2">
                  <a:txBody>
                    <a:bodyPr/>
                    <a:lstStyle/>
                    <a:p>
                      <a:pPr marL="0" algn="l" rtl="0" fontAlgn="ctr">
                        <a:spcBef>
                          <a:spcPts val="0"/>
                        </a:spcBef>
                      </a:pPr>
                      <a:r>
                        <a:rPr lang="en-US" sz="1000" b="1" u="none" strike="noStrike" dirty="0">
                          <a:effectLst/>
                          <a:latin typeface="+mn-lt"/>
                        </a:rPr>
                        <a:t>MODERATELY TOLERANT</a:t>
                      </a:r>
                      <a:endParaRPr lang="en-US" sz="1000" b="1" i="0" u="none" strike="noStrike" dirty="0">
                        <a:solidFill>
                          <a:srgbClr val="000000"/>
                        </a:solidFill>
                        <a:effectLst/>
                        <a:latin typeface="+mn-lt"/>
                      </a:endParaRPr>
                    </a:p>
                  </a:txBody>
                  <a:tcPr marL="9525" marR="9525" marT="9525" marB="0" anchor="ctr"/>
                </a:tc>
                <a:tc hMerge="1">
                  <a:txBody>
                    <a:bodyPr/>
                    <a:lstStyle/>
                    <a:p>
                      <a:endParaRPr lang="en-US"/>
                    </a:p>
                  </a:txBody>
                  <a:tcPr/>
                </a:tc>
                <a:extLst>
                  <a:ext uri="{0D108BD9-81ED-4DB2-BD59-A6C34878D82A}">
                    <a16:rowId xmlns:a16="http://schemas.microsoft.com/office/drawing/2014/main" val="10001"/>
                  </a:ext>
                </a:extLst>
              </a:tr>
              <a:tr h="286067">
                <a:tc>
                  <a:txBody>
                    <a:bodyPr/>
                    <a:lstStyle/>
                    <a:p>
                      <a:pPr marL="0" algn="l" fontAlgn="b">
                        <a:spcBef>
                          <a:spcPts val="0"/>
                        </a:spcBef>
                      </a:pPr>
                      <a:endParaRPr lang="en-US" sz="1000" b="0" i="0" u="none" strike="noStrike" dirty="0">
                        <a:solidFill>
                          <a:srgbClr val="000000"/>
                        </a:solidFill>
                        <a:effectLst/>
                        <a:latin typeface="+mn-lt"/>
                      </a:endParaRPr>
                    </a:p>
                  </a:txBody>
                  <a:tcPr marL="9525" marR="9525" marT="9525" marB="0" anchor="b"/>
                </a:tc>
                <a:tc>
                  <a:txBody>
                    <a:bodyPr/>
                    <a:lstStyle/>
                    <a:p>
                      <a:pPr marL="0" algn="l" rtl="0" fontAlgn="ctr">
                        <a:spcBef>
                          <a:spcPts val="0"/>
                        </a:spcBef>
                      </a:pPr>
                      <a:r>
                        <a:rPr lang="en-US" sz="1000" u="none" strike="noStrike" dirty="0">
                          <a:effectLst/>
                          <a:latin typeface="+mn-lt"/>
                        </a:rPr>
                        <a:t>B. </a:t>
                      </a:r>
                      <a:r>
                        <a:rPr lang="en-US" sz="1000" u="none" strike="noStrike" dirty="0" err="1">
                          <a:effectLst/>
                          <a:latin typeface="+mn-lt"/>
                        </a:rPr>
                        <a:t>sempervirens</a:t>
                      </a:r>
                      <a:r>
                        <a:rPr lang="en-US" sz="1000" u="none" strike="noStrike" dirty="0">
                          <a:effectLst/>
                          <a:latin typeface="+mn-lt"/>
                        </a:rPr>
                        <a:t> ‘</a:t>
                      </a:r>
                      <a:r>
                        <a:rPr lang="en-US" sz="1000" u="none" strike="noStrike" dirty="0" err="1">
                          <a:effectLst/>
                          <a:latin typeface="+mn-lt"/>
                        </a:rPr>
                        <a:t>Suffruticosa</a:t>
                      </a:r>
                      <a:r>
                        <a:rPr lang="en-US" sz="1000" u="none" strike="noStrike" dirty="0">
                          <a:effectLst/>
                          <a:latin typeface="+mn-lt"/>
                        </a:rPr>
                        <a:t>’ </a:t>
                      </a:r>
                      <a:endParaRPr lang="en-US" sz="1000" b="0" i="1" u="none" strike="noStrike" dirty="0">
                        <a:solidFill>
                          <a:srgbClr val="000000"/>
                        </a:solidFill>
                        <a:effectLst/>
                        <a:latin typeface="+mn-lt"/>
                      </a:endParaRPr>
                    </a:p>
                  </a:txBody>
                  <a:tcPr marL="9525" marR="9525" marT="9525" marB="0" anchor="ctr"/>
                </a:tc>
                <a:tc>
                  <a:txBody>
                    <a:bodyPr/>
                    <a:lstStyle/>
                    <a:p>
                      <a:pPr marL="0" algn="l" fontAlgn="b">
                        <a:spcBef>
                          <a:spcPts val="0"/>
                        </a:spcBef>
                      </a:pPr>
                      <a:endParaRPr lang="en-US" sz="1000" b="0" i="0" u="none" strike="noStrike">
                        <a:solidFill>
                          <a:srgbClr val="000000"/>
                        </a:solidFill>
                        <a:effectLst/>
                        <a:latin typeface="+mn-lt"/>
                      </a:endParaRPr>
                    </a:p>
                  </a:txBody>
                  <a:tcPr marL="9525" marR="9525" marT="9525" marB="0" anchor="b"/>
                </a:tc>
                <a:tc>
                  <a:txBody>
                    <a:bodyPr/>
                    <a:lstStyle/>
                    <a:p>
                      <a:pPr marL="0" algn="l" rtl="0" fontAlgn="ctr">
                        <a:spcBef>
                          <a:spcPts val="0"/>
                        </a:spcBef>
                      </a:pPr>
                      <a:r>
                        <a:rPr lang="en-US" sz="1000" u="none" strike="noStrike">
                          <a:effectLst/>
                          <a:latin typeface="+mn-lt"/>
                        </a:rPr>
                        <a:t>B. microphylla ‘John Baldwin’</a:t>
                      </a:r>
                      <a:endParaRPr lang="en-US" sz="1000" b="0" i="1"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0002"/>
                  </a:ext>
                </a:extLst>
              </a:tr>
              <a:tr h="286067">
                <a:tc>
                  <a:txBody>
                    <a:bodyPr/>
                    <a:lstStyle/>
                    <a:p>
                      <a:pPr marL="0" algn="l" fontAlgn="b">
                        <a:spcBef>
                          <a:spcPts val="0"/>
                        </a:spcBef>
                      </a:pPr>
                      <a:endParaRPr lang="en-US" sz="1000" b="0" i="0" u="none" strike="noStrike" dirty="0">
                        <a:solidFill>
                          <a:srgbClr val="000000"/>
                        </a:solidFill>
                        <a:effectLst/>
                        <a:latin typeface="+mn-lt"/>
                      </a:endParaRPr>
                    </a:p>
                  </a:txBody>
                  <a:tcPr marL="9525" marR="9525" marT="9525" marB="0" anchor="b"/>
                </a:tc>
                <a:tc>
                  <a:txBody>
                    <a:bodyPr/>
                    <a:lstStyle/>
                    <a:p>
                      <a:pPr marL="0" algn="l" rtl="0" fontAlgn="ctr">
                        <a:spcBef>
                          <a:spcPts val="0"/>
                        </a:spcBef>
                      </a:pPr>
                      <a:r>
                        <a:rPr lang="en-US" sz="1000" u="none" strike="noStrike" dirty="0">
                          <a:effectLst/>
                          <a:latin typeface="+mn-lt"/>
                        </a:rPr>
                        <a:t>B. </a:t>
                      </a:r>
                      <a:r>
                        <a:rPr lang="en-US" sz="1000" u="none" strike="noStrike" dirty="0" err="1">
                          <a:effectLst/>
                          <a:latin typeface="+mn-lt"/>
                        </a:rPr>
                        <a:t>sinica</a:t>
                      </a:r>
                      <a:r>
                        <a:rPr lang="en-US" sz="1000" u="none" strike="noStrike" dirty="0">
                          <a:effectLst/>
                          <a:latin typeface="+mn-lt"/>
                        </a:rPr>
                        <a:t> </a:t>
                      </a:r>
                      <a:r>
                        <a:rPr lang="en-US" sz="1000" u="none" strike="noStrike" dirty="0" err="1">
                          <a:effectLst/>
                          <a:latin typeface="+mn-lt"/>
                        </a:rPr>
                        <a:t>var</a:t>
                      </a:r>
                      <a:r>
                        <a:rPr lang="en-US" sz="1000" u="none" strike="noStrike" dirty="0">
                          <a:effectLst/>
                          <a:latin typeface="+mn-lt"/>
                        </a:rPr>
                        <a:t> </a:t>
                      </a:r>
                      <a:r>
                        <a:rPr lang="en-US" sz="1000" u="none" strike="noStrike" dirty="0" err="1">
                          <a:effectLst/>
                          <a:latin typeface="+mn-lt"/>
                        </a:rPr>
                        <a:t>Insularis</a:t>
                      </a:r>
                      <a:r>
                        <a:rPr lang="en-US" sz="1000" u="none" strike="noStrike" dirty="0">
                          <a:effectLst/>
                          <a:latin typeface="+mn-lt"/>
                        </a:rPr>
                        <a:t> ‘Justin </a:t>
                      </a:r>
                      <a:r>
                        <a:rPr lang="en-US" sz="1000" u="none" strike="noStrike" dirty="0" err="1">
                          <a:effectLst/>
                          <a:latin typeface="+mn-lt"/>
                        </a:rPr>
                        <a:t>Brouwer</a:t>
                      </a:r>
                      <a:r>
                        <a:rPr lang="en-US" sz="1000" u="none" strike="noStrike" dirty="0">
                          <a:effectLst/>
                          <a:latin typeface="+mn-lt"/>
                        </a:rPr>
                        <a:t>’</a:t>
                      </a:r>
                      <a:endParaRPr lang="en-US" sz="1000" b="0" i="1" u="none" strike="noStrike" dirty="0">
                        <a:solidFill>
                          <a:srgbClr val="000000"/>
                        </a:solidFill>
                        <a:effectLst/>
                        <a:latin typeface="+mn-lt"/>
                      </a:endParaRPr>
                    </a:p>
                  </a:txBody>
                  <a:tcPr marL="9525" marR="9525" marT="9525" marB="0" anchor="ctr"/>
                </a:tc>
                <a:tc>
                  <a:txBody>
                    <a:bodyPr/>
                    <a:lstStyle/>
                    <a:p>
                      <a:pPr marL="0" algn="l" fontAlgn="b">
                        <a:spcBef>
                          <a:spcPts val="0"/>
                        </a:spcBef>
                      </a:pPr>
                      <a:endParaRPr lang="en-US" sz="1000" b="0" i="0" u="none" strike="noStrike">
                        <a:solidFill>
                          <a:srgbClr val="000000"/>
                        </a:solidFill>
                        <a:effectLst/>
                        <a:latin typeface="+mn-lt"/>
                      </a:endParaRPr>
                    </a:p>
                  </a:txBody>
                  <a:tcPr marL="9525" marR="9525" marT="9525" marB="0" anchor="b"/>
                </a:tc>
                <a:tc>
                  <a:txBody>
                    <a:bodyPr/>
                    <a:lstStyle/>
                    <a:p>
                      <a:pPr marL="0" algn="l" rtl="0" fontAlgn="ctr">
                        <a:spcBef>
                          <a:spcPts val="0"/>
                        </a:spcBef>
                      </a:pPr>
                      <a:r>
                        <a:rPr lang="en-US" sz="1000" u="none" strike="noStrike">
                          <a:effectLst/>
                          <a:latin typeface="+mn-lt"/>
                        </a:rPr>
                        <a:t>Buxus ‘Green Gem’</a:t>
                      </a:r>
                      <a:endParaRPr lang="en-US" sz="1000" b="0" i="1"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0003"/>
                  </a:ext>
                </a:extLst>
              </a:tr>
              <a:tr h="286067">
                <a:tc gridSpan="2">
                  <a:txBody>
                    <a:bodyPr/>
                    <a:lstStyle/>
                    <a:p>
                      <a:pPr marL="0" algn="l" rtl="0" fontAlgn="ctr">
                        <a:spcBef>
                          <a:spcPts val="0"/>
                        </a:spcBef>
                      </a:pPr>
                      <a:r>
                        <a:rPr lang="en-US" sz="1000" b="1" u="none" strike="noStrike" dirty="0">
                          <a:effectLst/>
                          <a:latin typeface="+mn-lt"/>
                        </a:rPr>
                        <a:t>QUITE SUSCEPTIBLE</a:t>
                      </a:r>
                      <a:endParaRPr lang="en-US" sz="1000" b="1" i="0" u="none" strike="noStrike" dirty="0">
                        <a:solidFill>
                          <a:srgbClr val="000000"/>
                        </a:solidFill>
                        <a:effectLst/>
                        <a:latin typeface="+mn-lt"/>
                      </a:endParaRPr>
                    </a:p>
                  </a:txBody>
                  <a:tcPr marL="9525" marR="9525" marT="9525" marB="0" anchor="ctr"/>
                </a:tc>
                <a:tc hMerge="1">
                  <a:txBody>
                    <a:bodyPr/>
                    <a:lstStyle/>
                    <a:p>
                      <a:endParaRPr lang="en-US"/>
                    </a:p>
                  </a:txBody>
                  <a:tcPr/>
                </a:tc>
                <a:tc>
                  <a:txBody>
                    <a:bodyPr/>
                    <a:lstStyle/>
                    <a:p>
                      <a:pPr marL="0" algn="l" fontAlgn="b">
                        <a:spcBef>
                          <a:spcPts val="0"/>
                        </a:spcBef>
                      </a:pPr>
                      <a:endParaRPr lang="en-US" sz="1000" b="0" i="0" u="none" strike="noStrike">
                        <a:solidFill>
                          <a:srgbClr val="000000"/>
                        </a:solidFill>
                        <a:effectLst/>
                        <a:latin typeface="+mn-lt"/>
                      </a:endParaRPr>
                    </a:p>
                  </a:txBody>
                  <a:tcPr marL="9525" marR="9525" marT="9525" marB="0" anchor="b"/>
                </a:tc>
                <a:tc>
                  <a:txBody>
                    <a:bodyPr/>
                    <a:lstStyle/>
                    <a:p>
                      <a:pPr marL="0" algn="l" rtl="0" fontAlgn="ctr">
                        <a:spcBef>
                          <a:spcPts val="0"/>
                        </a:spcBef>
                      </a:pPr>
                      <a:r>
                        <a:rPr lang="en-US" sz="1000" u="none" strike="noStrike">
                          <a:effectLst/>
                          <a:latin typeface="+mn-lt"/>
                        </a:rPr>
                        <a:t>B. sempervirens ‘Fastigiata’</a:t>
                      </a:r>
                      <a:endParaRPr lang="en-US" sz="1000" b="0" i="1"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0004"/>
                  </a:ext>
                </a:extLst>
              </a:tr>
              <a:tr h="286067">
                <a:tc>
                  <a:txBody>
                    <a:bodyPr/>
                    <a:lstStyle/>
                    <a:p>
                      <a:pPr marL="0" algn="l" fontAlgn="b">
                        <a:spcBef>
                          <a:spcPts val="0"/>
                        </a:spcBef>
                      </a:pPr>
                      <a:endParaRPr lang="en-US" sz="1000" b="0" i="0" u="none" strike="noStrike" dirty="0">
                        <a:solidFill>
                          <a:srgbClr val="000000"/>
                        </a:solidFill>
                        <a:effectLst/>
                        <a:latin typeface="+mn-lt"/>
                      </a:endParaRPr>
                    </a:p>
                  </a:txBody>
                  <a:tcPr marL="9525" marR="9525" marT="9525" marB="0" anchor="b"/>
                </a:tc>
                <a:tc>
                  <a:txBody>
                    <a:bodyPr/>
                    <a:lstStyle/>
                    <a:p>
                      <a:pPr marL="0" algn="l" rtl="0" fontAlgn="ctr">
                        <a:spcBef>
                          <a:spcPts val="0"/>
                        </a:spcBef>
                      </a:pPr>
                      <a:r>
                        <a:rPr lang="en-US" sz="1000" u="none" strike="noStrike" dirty="0">
                          <a:effectLst/>
                          <a:latin typeface="+mn-lt"/>
                        </a:rPr>
                        <a:t>B. </a:t>
                      </a:r>
                      <a:r>
                        <a:rPr lang="en-US" sz="1000" u="none" strike="noStrike" dirty="0" err="1">
                          <a:effectLst/>
                          <a:latin typeface="+mn-lt"/>
                        </a:rPr>
                        <a:t>sempervirens</a:t>
                      </a:r>
                      <a:r>
                        <a:rPr lang="en-US" sz="1000" u="none" strike="noStrike" dirty="0">
                          <a:effectLst/>
                          <a:latin typeface="+mn-lt"/>
                        </a:rPr>
                        <a:t> </a:t>
                      </a:r>
                      <a:r>
                        <a:rPr lang="en-US" sz="1000" u="none" strike="noStrike" dirty="0" err="1">
                          <a:effectLst/>
                          <a:latin typeface="+mn-lt"/>
                        </a:rPr>
                        <a:t>Elegantissima</a:t>
                      </a:r>
                      <a:r>
                        <a:rPr lang="en-US" sz="1000" u="none" strike="noStrike" dirty="0">
                          <a:effectLst/>
                          <a:latin typeface="+mn-lt"/>
                        </a:rPr>
                        <a:t> — </a:t>
                      </a:r>
                      <a:endParaRPr lang="en-US" sz="1000" b="0" i="1" u="none" strike="noStrike" dirty="0">
                        <a:solidFill>
                          <a:srgbClr val="000000"/>
                        </a:solidFill>
                        <a:effectLst/>
                        <a:latin typeface="+mn-lt"/>
                      </a:endParaRPr>
                    </a:p>
                  </a:txBody>
                  <a:tcPr marL="9525" marR="9525" marT="9525" marB="0" anchor="ctr"/>
                </a:tc>
                <a:tc>
                  <a:txBody>
                    <a:bodyPr/>
                    <a:lstStyle/>
                    <a:p>
                      <a:pPr marL="0" algn="l" fontAlgn="b">
                        <a:spcBef>
                          <a:spcPts val="0"/>
                        </a:spcBef>
                      </a:pPr>
                      <a:endParaRPr lang="en-US" sz="1000" b="0" i="0" u="none" strike="noStrike" dirty="0">
                        <a:solidFill>
                          <a:srgbClr val="000000"/>
                        </a:solidFill>
                        <a:effectLst/>
                        <a:latin typeface="+mn-lt"/>
                      </a:endParaRPr>
                    </a:p>
                  </a:txBody>
                  <a:tcPr marL="9525" marR="9525" marT="9525" marB="0" anchor="b"/>
                </a:tc>
                <a:tc>
                  <a:txBody>
                    <a:bodyPr/>
                    <a:lstStyle/>
                    <a:p>
                      <a:pPr marL="0" algn="l" rtl="0" fontAlgn="ctr">
                        <a:spcBef>
                          <a:spcPts val="0"/>
                        </a:spcBef>
                      </a:pPr>
                      <a:r>
                        <a:rPr lang="en-US" sz="1000" u="none" strike="noStrike">
                          <a:effectLst/>
                          <a:latin typeface="+mn-lt"/>
                        </a:rPr>
                        <a:t>B. sempervirens ‘Dee Runk’</a:t>
                      </a:r>
                      <a:endParaRPr lang="en-US" sz="1000" b="0" i="1"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0005"/>
                  </a:ext>
                </a:extLst>
              </a:tr>
              <a:tr h="286067">
                <a:tc>
                  <a:txBody>
                    <a:bodyPr/>
                    <a:lstStyle/>
                    <a:p>
                      <a:pPr marL="0" algn="l" fontAlgn="b">
                        <a:spcBef>
                          <a:spcPts val="0"/>
                        </a:spcBef>
                      </a:pPr>
                      <a:endParaRPr lang="en-US" sz="1000" b="0" i="0" u="none" strike="noStrike">
                        <a:solidFill>
                          <a:srgbClr val="000000"/>
                        </a:solidFill>
                        <a:effectLst/>
                        <a:latin typeface="+mn-lt"/>
                      </a:endParaRPr>
                    </a:p>
                  </a:txBody>
                  <a:tcPr marL="9525" marR="9525" marT="9525" marB="0" anchor="b"/>
                </a:tc>
                <a:tc>
                  <a:txBody>
                    <a:bodyPr/>
                    <a:lstStyle/>
                    <a:p>
                      <a:pPr marL="0" algn="l" rtl="0" fontAlgn="ctr">
                        <a:spcBef>
                          <a:spcPts val="0"/>
                        </a:spcBef>
                      </a:pPr>
                      <a:r>
                        <a:rPr lang="en-US" sz="1000" u="none" strike="noStrike" dirty="0">
                          <a:effectLst/>
                          <a:latin typeface="+mn-lt"/>
                        </a:rPr>
                        <a:t>B. </a:t>
                      </a:r>
                      <a:r>
                        <a:rPr lang="en-US" sz="1000" u="none" strike="noStrike" dirty="0" err="1">
                          <a:effectLst/>
                          <a:latin typeface="+mn-lt"/>
                        </a:rPr>
                        <a:t>sempervirens</a:t>
                      </a:r>
                      <a:r>
                        <a:rPr lang="en-US" sz="1000" u="none" strike="noStrike" dirty="0">
                          <a:effectLst/>
                          <a:latin typeface="+mn-lt"/>
                        </a:rPr>
                        <a:t> “American”</a:t>
                      </a:r>
                      <a:endParaRPr lang="en-US" sz="1000" b="0" i="1" u="none" strike="noStrike" dirty="0">
                        <a:solidFill>
                          <a:srgbClr val="000000"/>
                        </a:solidFill>
                        <a:effectLst/>
                        <a:latin typeface="+mn-lt"/>
                      </a:endParaRPr>
                    </a:p>
                  </a:txBody>
                  <a:tcPr marL="9525" marR="9525" marT="9525" marB="0" anchor="ctr"/>
                </a:tc>
                <a:tc>
                  <a:txBody>
                    <a:bodyPr/>
                    <a:lstStyle/>
                    <a:p>
                      <a:pPr marL="0" algn="l" fontAlgn="b">
                        <a:spcBef>
                          <a:spcPts val="0"/>
                        </a:spcBef>
                      </a:pPr>
                      <a:endParaRPr lang="en-US" sz="1000" b="0" i="0" u="none" strike="noStrike" dirty="0">
                        <a:solidFill>
                          <a:srgbClr val="000000"/>
                        </a:solidFill>
                        <a:effectLst/>
                        <a:latin typeface="+mn-lt"/>
                      </a:endParaRPr>
                    </a:p>
                  </a:txBody>
                  <a:tcPr marL="9525" marR="9525" marT="9525" marB="0" anchor="b"/>
                </a:tc>
                <a:tc>
                  <a:txBody>
                    <a:bodyPr/>
                    <a:lstStyle/>
                    <a:p>
                      <a:pPr marL="0" algn="l" rtl="0" fontAlgn="ctr">
                        <a:spcBef>
                          <a:spcPts val="0"/>
                        </a:spcBef>
                      </a:pPr>
                      <a:r>
                        <a:rPr lang="en-US" sz="1000" u="none" strike="noStrike" dirty="0">
                          <a:effectLst/>
                          <a:latin typeface="+mn-lt"/>
                        </a:rPr>
                        <a:t>B. </a:t>
                      </a:r>
                      <a:r>
                        <a:rPr lang="en-US" sz="1000" u="none" strike="noStrike" dirty="0" err="1">
                          <a:effectLst/>
                          <a:latin typeface="+mn-lt"/>
                        </a:rPr>
                        <a:t>microphylla</a:t>
                      </a:r>
                      <a:r>
                        <a:rPr lang="en-US" sz="1000" u="none" strike="noStrike" dirty="0">
                          <a:effectLst/>
                          <a:latin typeface="+mn-lt"/>
                        </a:rPr>
                        <a:t> ‘Winter Gem’</a:t>
                      </a:r>
                      <a:endParaRPr lang="en-US" sz="1000" b="0" i="1"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6"/>
                  </a:ext>
                </a:extLst>
              </a:tr>
              <a:tr h="286067">
                <a:tc>
                  <a:txBody>
                    <a:bodyPr/>
                    <a:lstStyle/>
                    <a:p>
                      <a:pPr marL="0" algn="l" fontAlgn="b">
                        <a:spcBef>
                          <a:spcPts val="0"/>
                        </a:spcBef>
                      </a:pPr>
                      <a:endParaRPr lang="en-US" sz="1000" b="0" i="0" u="none" strike="noStrike">
                        <a:solidFill>
                          <a:srgbClr val="000000"/>
                        </a:solidFill>
                        <a:effectLst/>
                        <a:latin typeface="+mn-lt"/>
                      </a:endParaRPr>
                    </a:p>
                  </a:txBody>
                  <a:tcPr marL="9525" marR="9525" marT="9525" marB="0" anchor="b"/>
                </a:tc>
                <a:tc>
                  <a:txBody>
                    <a:bodyPr/>
                    <a:lstStyle/>
                    <a:p>
                      <a:pPr marL="0" algn="l" rtl="0" fontAlgn="ctr">
                        <a:spcBef>
                          <a:spcPts val="0"/>
                        </a:spcBef>
                      </a:pPr>
                      <a:r>
                        <a:rPr lang="en-US" sz="1000" u="none" strike="noStrike" dirty="0" err="1">
                          <a:effectLst/>
                          <a:latin typeface="+mn-lt"/>
                        </a:rPr>
                        <a:t>Buxus</a:t>
                      </a:r>
                      <a:r>
                        <a:rPr lang="en-US" sz="1000" u="none" strike="noStrike" dirty="0">
                          <a:effectLst/>
                          <a:latin typeface="+mn-lt"/>
                        </a:rPr>
                        <a:t> X ‘Glencoe’ Chicagoland Green</a:t>
                      </a:r>
                      <a:endParaRPr lang="en-US" sz="1000" b="0" i="1" u="none" strike="noStrike" dirty="0">
                        <a:solidFill>
                          <a:srgbClr val="000000"/>
                        </a:solidFill>
                        <a:effectLst/>
                        <a:latin typeface="+mn-lt"/>
                      </a:endParaRPr>
                    </a:p>
                  </a:txBody>
                  <a:tcPr marL="9525" marR="9525" marT="9525" marB="0" anchor="ctr"/>
                </a:tc>
                <a:tc gridSpan="2">
                  <a:txBody>
                    <a:bodyPr/>
                    <a:lstStyle/>
                    <a:p>
                      <a:pPr marL="0" algn="l" rtl="0" fontAlgn="ctr">
                        <a:spcBef>
                          <a:spcPts val="0"/>
                        </a:spcBef>
                      </a:pPr>
                      <a:r>
                        <a:rPr lang="en-US" sz="1000" b="1" u="none" strike="noStrike" dirty="0">
                          <a:effectLst/>
                          <a:latin typeface="+mn-lt"/>
                        </a:rPr>
                        <a:t>TOLERANT</a:t>
                      </a:r>
                      <a:endParaRPr lang="en-US" sz="1000" b="1" i="0" u="none" strike="noStrike" dirty="0">
                        <a:solidFill>
                          <a:srgbClr val="000000"/>
                        </a:solidFill>
                        <a:effectLst/>
                        <a:latin typeface="+mn-lt"/>
                      </a:endParaRPr>
                    </a:p>
                  </a:txBody>
                  <a:tcPr marL="9525" marR="9525" marT="9525" marB="0" anchor="ctr"/>
                </a:tc>
                <a:tc hMerge="1">
                  <a:txBody>
                    <a:bodyPr/>
                    <a:lstStyle/>
                    <a:p>
                      <a:endParaRPr lang="en-US"/>
                    </a:p>
                  </a:txBody>
                  <a:tcPr/>
                </a:tc>
                <a:extLst>
                  <a:ext uri="{0D108BD9-81ED-4DB2-BD59-A6C34878D82A}">
                    <a16:rowId xmlns:a16="http://schemas.microsoft.com/office/drawing/2014/main" val="10007"/>
                  </a:ext>
                </a:extLst>
              </a:tr>
              <a:tr h="286067">
                <a:tc>
                  <a:txBody>
                    <a:bodyPr/>
                    <a:lstStyle/>
                    <a:p>
                      <a:pPr marL="0" algn="l" fontAlgn="b">
                        <a:spcBef>
                          <a:spcPts val="0"/>
                        </a:spcBef>
                      </a:pPr>
                      <a:endParaRPr lang="en-US" sz="1000" b="0" i="0" u="none" strike="noStrike" dirty="0">
                        <a:solidFill>
                          <a:srgbClr val="000000"/>
                        </a:solidFill>
                        <a:effectLst/>
                        <a:latin typeface="+mn-lt"/>
                      </a:endParaRPr>
                    </a:p>
                  </a:txBody>
                  <a:tcPr marL="9525" marR="9525" marT="9525" marB="0" anchor="b"/>
                </a:tc>
                <a:tc>
                  <a:txBody>
                    <a:bodyPr/>
                    <a:lstStyle/>
                    <a:p>
                      <a:pPr marL="0" algn="l" rtl="0" fontAlgn="ctr">
                        <a:spcBef>
                          <a:spcPts val="0"/>
                        </a:spcBef>
                      </a:pPr>
                      <a:r>
                        <a:rPr lang="en-US" sz="1000" u="none" strike="noStrike" dirty="0">
                          <a:effectLst/>
                          <a:latin typeface="+mn-lt"/>
                        </a:rPr>
                        <a:t>B. </a:t>
                      </a:r>
                      <a:r>
                        <a:rPr lang="en-US" sz="1000" u="none" strike="noStrike" dirty="0" err="1">
                          <a:effectLst/>
                          <a:latin typeface="+mn-lt"/>
                        </a:rPr>
                        <a:t>sempervirens</a:t>
                      </a:r>
                      <a:r>
                        <a:rPr lang="en-US" sz="1000" u="none" strike="noStrike" dirty="0">
                          <a:effectLst/>
                          <a:latin typeface="+mn-lt"/>
                        </a:rPr>
                        <a:t> ‘</a:t>
                      </a:r>
                      <a:r>
                        <a:rPr lang="en-US" sz="1000" u="none" strike="noStrike" dirty="0" err="1">
                          <a:effectLst/>
                          <a:latin typeface="+mn-lt"/>
                        </a:rPr>
                        <a:t>Marginata</a:t>
                      </a:r>
                      <a:r>
                        <a:rPr lang="en-US" sz="1000" u="none" strike="noStrike" dirty="0">
                          <a:effectLst/>
                          <a:latin typeface="+mn-lt"/>
                        </a:rPr>
                        <a:t>’</a:t>
                      </a:r>
                      <a:endParaRPr lang="en-US" sz="1000" b="0" i="1" u="none" strike="noStrike" dirty="0">
                        <a:solidFill>
                          <a:srgbClr val="000000"/>
                        </a:solidFill>
                        <a:effectLst/>
                        <a:latin typeface="+mn-lt"/>
                      </a:endParaRPr>
                    </a:p>
                  </a:txBody>
                  <a:tcPr marL="9525" marR="9525" marT="9525" marB="0" anchor="ctr"/>
                </a:tc>
                <a:tc>
                  <a:txBody>
                    <a:bodyPr/>
                    <a:lstStyle/>
                    <a:p>
                      <a:pPr marL="0" algn="l" fontAlgn="b">
                        <a:spcBef>
                          <a:spcPts val="0"/>
                        </a:spcBef>
                      </a:pPr>
                      <a:endParaRPr lang="en-US" sz="1000" b="0" i="0" u="none" strike="noStrike" dirty="0">
                        <a:solidFill>
                          <a:srgbClr val="000000"/>
                        </a:solidFill>
                        <a:effectLst/>
                        <a:latin typeface="+mn-lt"/>
                      </a:endParaRPr>
                    </a:p>
                  </a:txBody>
                  <a:tcPr marL="9525" marR="9525" marT="9525" marB="0" anchor="b"/>
                </a:tc>
                <a:tc>
                  <a:txBody>
                    <a:bodyPr/>
                    <a:lstStyle/>
                    <a:p>
                      <a:pPr marL="0" algn="l" rtl="0" fontAlgn="ctr">
                        <a:spcBef>
                          <a:spcPts val="0"/>
                        </a:spcBef>
                      </a:pPr>
                      <a:r>
                        <a:rPr lang="en-US" sz="1000" u="none" strike="noStrike" dirty="0">
                          <a:effectLst/>
                          <a:latin typeface="+mn-lt"/>
                        </a:rPr>
                        <a:t>B. </a:t>
                      </a:r>
                      <a:r>
                        <a:rPr lang="en-US" sz="1000" u="none" strike="noStrike" dirty="0" err="1">
                          <a:effectLst/>
                          <a:latin typeface="+mn-lt"/>
                        </a:rPr>
                        <a:t>microphylla</a:t>
                      </a:r>
                      <a:r>
                        <a:rPr lang="en-US" sz="1000" u="none" strike="noStrike" dirty="0">
                          <a:effectLst/>
                          <a:latin typeface="+mn-lt"/>
                        </a:rPr>
                        <a:t> ‘Golden Dream’</a:t>
                      </a:r>
                      <a:endParaRPr lang="en-US" sz="1000" b="0" i="1"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8"/>
                  </a:ext>
                </a:extLst>
              </a:tr>
              <a:tr h="286067">
                <a:tc>
                  <a:txBody>
                    <a:bodyPr/>
                    <a:lstStyle/>
                    <a:p>
                      <a:pPr marL="0" algn="l" fontAlgn="b">
                        <a:spcBef>
                          <a:spcPts val="0"/>
                        </a:spcBef>
                      </a:pPr>
                      <a:endParaRPr lang="en-US" sz="1000" b="0" i="0" u="none" strike="noStrike">
                        <a:solidFill>
                          <a:srgbClr val="000000"/>
                        </a:solidFill>
                        <a:effectLst/>
                        <a:latin typeface="+mn-lt"/>
                      </a:endParaRPr>
                    </a:p>
                  </a:txBody>
                  <a:tcPr marL="9525" marR="9525" marT="9525" marB="0" anchor="b"/>
                </a:tc>
                <a:tc>
                  <a:txBody>
                    <a:bodyPr/>
                    <a:lstStyle/>
                    <a:p>
                      <a:pPr marL="0" algn="l" rtl="0" fontAlgn="ctr">
                        <a:spcBef>
                          <a:spcPts val="0"/>
                        </a:spcBef>
                      </a:pPr>
                      <a:r>
                        <a:rPr lang="en-US" sz="1000" u="none" strike="noStrike" dirty="0">
                          <a:effectLst/>
                          <a:latin typeface="+mn-lt"/>
                        </a:rPr>
                        <a:t>B. </a:t>
                      </a:r>
                      <a:r>
                        <a:rPr lang="en-US" sz="1000" u="none" strike="noStrike" dirty="0" err="1">
                          <a:effectLst/>
                          <a:latin typeface="+mn-lt"/>
                        </a:rPr>
                        <a:t>sempervirens</a:t>
                      </a:r>
                      <a:r>
                        <a:rPr lang="en-US" sz="1000" u="none" strike="noStrike" dirty="0">
                          <a:effectLst/>
                          <a:latin typeface="+mn-lt"/>
                        </a:rPr>
                        <a:t> ‘Jensen’</a:t>
                      </a:r>
                      <a:endParaRPr lang="en-US" sz="1000" b="0" i="1" u="none" strike="noStrike" dirty="0">
                        <a:solidFill>
                          <a:srgbClr val="000000"/>
                        </a:solidFill>
                        <a:effectLst/>
                        <a:latin typeface="+mn-lt"/>
                      </a:endParaRPr>
                    </a:p>
                  </a:txBody>
                  <a:tcPr marL="9525" marR="9525" marT="9525" marB="0" anchor="ctr"/>
                </a:tc>
                <a:tc>
                  <a:txBody>
                    <a:bodyPr/>
                    <a:lstStyle/>
                    <a:p>
                      <a:pPr marL="0" algn="l" fontAlgn="b">
                        <a:spcBef>
                          <a:spcPts val="0"/>
                        </a:spcBef>
                      </a:pPr>
                      <a:endParaRPr lang="en-US" sz="1000" b="0" i="0" u="none" strike="noStrike" dirty="0">
                        <a:solidFill>
                          <a:srgbClr val="000000"/>
                        </a:solidFill>
                        <a:effectLst/>
                        <a:latin typeface="+mn-lt"/>
                      </a:endParaRPr>
                    </a:p>
                  </a:txBody>
                  <a:tcPr marL="9525" marR="9525" marT="9525" marB="0" anchor="b"/>
                </a:tc>
                <a:tc>
                  <a:txBody>
                    <a:bodyPr/>
                    <a:lstStyle/>
                    <a:p>
                      <a:pPr marL="0" algn="l" rtl="0" fontAlgn="ctr">
                        <a:spcBef>
                          <a:spcPts val="0"/>
                        </a:spcBef>
                      </a:pPr>
                      <a:r>
                        <a:rPr lang="en-US" sz="1000" u="none" strike="noStrike" dirty="0">
                          <a:effectLst/>
                          <a:latin typeface="+mn-lt"/>
                        </a:rPr>
                        <a:t>B. </a:t>
                      </a:r>
                      <a:r>
                        <a:rPr lang="en-US" sz="1000" u="none" strike="noStrike" dirty="0" err="1">
                          <a:effectLst/>
                          <a:latin typeface="+mn-lt"/>
                        </a:rPr>
                        <a:t>harlandii</a:t>
                      </a:r>
                      <a:endParaRPr lang="en-US" sz="1000" b="0" i="1"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9"/>
                  </a:ext>
                </a:extLst>
              </a:tr>
              <a:tr h="286067">
                <a:tc>
                  <a:txBody>
                    <a:bodyPr/>
                    <a:lstStyle/>
                    <a:p>
                      <a:pPr marL="0" algn="l" fontAlgn="b">
                        <a:spcBef>
                          <a:spcPts val="0"/>
                        </a:spcBef>
                      </a:pPr>
                      <a:endParaRPr lang="en-US" sz="1000" b="0" i="0" u="none" strike="noStrike">
                        <a:solidFill>
                          <a:srgbClr val="000000"/>
                        </a:solidFill>
                        <a:effectLst/>
                        <a:latin typeface="+mn-lt"/>
                      </a:endParaRPr>
                    </a:p>
                  </a:txBody>
                  <a:tcPr marL="9525" marR="9525" marT="9525" marB="0" anchor="b"/>
                </a:tc>
                <a:tc>
                  <a:txBody>
                    <a:bodyPr/>
                    <a:lstStyle/>
                    <a:p>
                      <a:pPr marL="0" algn="l" rtl="0" fontAlgn="ctr">
                        <a:spcBef>
                          <a:spcPts val="0"/>
                        </a:spcBef>
                      </a:pPr>
                      <a:r>
                        <a:rPr lang="fr-FR" sz="1000" u="none" strike="noStrike" dirty="0">
                          <a:effectLst/>
                          <a:latin typeface="+mn-lt"/>
                        </a:rPr>
                        <a:t>B. </a:t>
                      </a:r>
                      <a:r>
                        <a:rPr lang="fr-FR" sz="1000" u="none" strike="noStrike" dirty="0" err="1">
                          <a:effectLst/>
                          <a:latin typeface="+mn-lt"/>
                        </a:rPr>
                        <a:t>microphylla</a:t>
                      </a:r>
                      <a:r>
                        <a:rPr lang="fr-FR" sz="1000" u="none" strike="noStrike" dirty="0">
                          <a:effectLst/>
                          <a:latin typeface="+mn-lt"/>
                        </a:rPr>
                        <a:t> var. </a:t>
                      </a:r>
                      <a:r>
                        <a:rPr lang="fr-FR" sz="1000" u="none" strike="noStrike" dirty="0" err="1">
                          <a:effectLst/>
                          <a:latin typeface="+mn-lt"/>
                        </a:rPr>
                        <a:t>japonica</a:t>
                      </a:r>
                      <a:r>
                        <a:rPr lang="fr-FR" sz="1000" u="none" strike="noStrike" dirty="0">
                          <a:effectLst/>
                          <a:latin typeface="+mn-lt"/>
                        </a:rPr>
                        <a:t> ‘Morris </a:t>
                      </a:r>
                      <a:r>
                        <a:rPr lang="fr-FR" sz="1000" u="none" strike="noStrike" dirty="0" err="1">
                          <a:effectLst/>
                          <a:latin typeface="+mn-lt"/>
                        </a:rPr>
                        <a:t>Midget</a:t>
                      </a:r>
                      <a:r>
                        <a:rPr lang="fr-FR" sz="1000" u="none" strike="noStrike" dirty="0">
                          <a:effectLst/>
                          <a:latin typeface="+mn-lt"/>
                        </a:rPr>
                        <a:t>’</a:t>
                      </a:r>
                      <a:endParaRPr lang="fr-FR" sz="1000" b="0" i="1" u="none" strike="noStrike" dirty="0">
                        <a:solidFill>
                          <a:srgbClr val="000000"/>
                        </a:solidFill>
                        <a:effectLst/>
                        <a:latin typeface="+mn-lt"/>
                      </a:endParaRPr>
                    </a:p>
                  </a:txBody>
                  <a:tcPr marL="9525" marR="9525" marT="9525" marB="0" anchor="ctr"/>
                </a:tc>
                <a:tc>
                  <a:txBody>
                    <a:bodyPr/>
                    <a:lstStyle/>
                    <a:p>
                      <a:pPr marL="0" algn="l" fontAlgn="b">
                        <a:spcBef>
                          <a:spcPts val="0"/>
                        </a:spcBef>
                      </a:pPr>
                      <a:endParaRPr lang="en-US" sz="1000" b="0" i="0" u="none" strike="noStrike" dirty="0">
                        <a:solidFill>
                          <a:srgbClr val="000000"/>
                        </a:solidFill>
                        <a:effectLst/>
                        <a:latin typeface="+mn-lt"/>
                      </a:endParaRPr>
                    </a:p>
                  </a:txBody>
                  <a:tcPr marL="9525" marR="9525" marT="9525" marB="0" anchor="b"/>
                </a:tc>
                <a:tc>
                  <a:txBody>
                    <a:bodyPr/>
                    <a:lstStyle/>
                    <a:p>
                      <a:pPr marL="0" algn="l" rtl="0" fontAlgn="ctr">
                        <a:spcBef>
                          <a:spcPts val="0"/>
                        </a:spcBef>
                      </a:pPr>
                      <a:r>
                        <a:rPr lang="pt-BR" sz="1000" u="none" strike="noStrike" dirty="0">
                          <a:effectLst/>
                          <a:latin typeface="+mn-lt"/>
                        </a:rPr>
                        <a:t>B. sinica var. insularis ‘Nana’</a:t>
                      </a:r>
                      <a:endParaRPr lang="pt-BR" sz="1000" b="0" i="1"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10"/>
                  </a:ext>
                </a:extLst>
              </a:tr>
              <a:tr h="286067">
                <a:tc>
                  <a:txBody>
                    <a:bodyPr/>
                    <a:lstStyle/>
                    <a:p>
                      <a:pPr marL="0" algn="l" fontAlgn="b">
                        <a:spcBef>
                          <a:spcPts val="0"/>
                        </a:spcBef>
                      </a:pPr>
                      <a:endParaRPr lang="en-US" sz="1000" b="0" i="0" u="none" strike="noStrike">
                        <a:solidFill>
                          <a:srgbClr val="000000"/>
                        </a:solidFill>
                        <a:effectLst/>
                        <a:latin typeface="+mn-lt"/>
                      </a:endParaRPr>
                    </a:p>
                  </a:txBody>
                  <a:tcPr marL="9525" marR="9525" marT="9525" marB="0" anchor="b"/>
                </a:tc>
                <a:tc>
                  <a:txBody>
                    <a:bodyPr/>
                    <a:lstStyle/>
                    <a:p>
                      <a:pPr marL="0" algn="l" rtl="0" fontAlgn="ctr">
                        <a:spcBef>
                          <a:spcPts val="0"/>
                        </a:spcBef>
                      </a:pPr>
                      <a:r>
                        <a:rPr lang="fr-FR" sz="1000" u="none" strike="noStrike" dirty="0">
                          <a:effectLst/>
                          <a:latin typeface="+mn-lt"/>
                        </a:rPr>
                        <a:t>B. </a:t>
                      </a:r>
                      <a:r>
                        <a:rPr lang="fr-FR" sz="1000" u="none" strike="noStrike" dirty="0" err="1">
                          <a:effectLst/>
                          <a:latin typeface="+mn-lt"/>
                        </a:rPr>
                        <a:t>microphylla</a:t>
                      </a:r>
                      <a:r>
                        <a:rPr lang="fr-FR" sz="1000" u="none" strike="noStrike" dirty="0">
                          <a:effectLst/>
                          <a:latin typeface="+mn-lt"/>
                        </a:rPr>
                        <a:t> var. </a:t>
                      </a:r>
                      <a:r>
                        <a:rPr lang="fr-FR" sz="1000" u="none" strike="noStrike" dirty="0" err="1">
                          <a:effectLst/>
                          <a:latin typeface="+mn-lt"/>
                        </a:rPr>
                        <a:t>japonica</a:t>
                      </a:r>
                      <a:r>
                        <a:rPr lang="fr-FR" sz="1000" u="none" strike="noStrike" dirty="0">
                          <a:effectLst/>
                          <a:latin typeface="+mn-lt"/>
                        </a:rPr>
                        <a:t> ‘Morris </a:t>
                      </a:r>
                      <a:r>
                        <a:rPr lang="fr-FR" sz="1000" u="none" strike="noStrike" dirty="0" err="1">
                          <a:effectLst/>
                          <a:latin typeface="+mn-lt"/>
                        </a:rPr>
                        <a:t>Dwarf</a:t>
                      </a:r>
                      <a:r>
                        <a:rPr lang="fr-FR" sz="1000" u="none" strike="noStrike" dirty="0">
                          <a:effectLst/>
                          <a:latin typeface="+mn-lt"/>
                        </a:rPr>
                        <a:t>’</a:t>
                      </a:r>
                      <a:endParaRPr lang="fr-FR" sz="1000" b="0" i="1" u="none" strike="noStrike" dirty="0">
                        <a:solidFill>
                          <a:srgbClr val="000000"/>
                        </a:solidFill>
                        <a:effectLst/>
                        <a:latin typeface="+mn-lt"/>
                      </a:endParaRPr>
                    </a:p>
                  </a:txBody>
                  <a:tcPr marL="9525" marR="9525" marT="9525" marB="0" anchor="ctr"/>
                </a:tc>
                <a:tc>
                  <a:txBody>
                    <a:bodyPr/>
                    <a:lstStyle/>
                    <a:p>
                      <a:pPr marL="0" algn="l" fontAlgn="b">
                        <a:spcBef>
                          <a:spcPts val="0"/>
                        </a:spcBef>
                      </a:pPr>
                      <a:endParaRPr lang="en-US" sz="1000" b="0" i="0" u="none" strike="noStrike" dirty="0">
                        <a:solidFill>
                          <a:srgbClr val="000000"/>
                        </a:solidFill>
                        <a:effectLst/>
                        <a:latin typeface="+mn-lt"/>
                      </a:endParaRPr>
                    </a:p>
                  </a:txBody>
                  <a:tcPr marL="9525" marR="9525" marT="9525" marB="0" anchor="b"/>
                </a:tc>
                <a:tc>
                  <a:txBody>
                    <a:bodyPr/>
                    <a:lstStyle/>
                    <a:p>
                      <a:pPr marL="0" algn="l" rtl="0" fontAlgn="ctr">
                        <a:spcBef>
                          <a:spcPts val="0"/>
                        </a:spcBef>
                      </a:pPr>
                      <a:r>
                        <a:rPr lang="fr-FR" sz="1000" u="none" strike="noStrike" dirty="0">
                          <a:effectLst/>
                          <a:latin typeface="+mn-lt"/>
                        </a:rPr>
                        <a:t>B. </a:t>
                      </a:r>
                      <a:r>
                        <a:rPr lang="fr-FR" sz="1000" u="none" strike="noStrike" dirty="0" err="1">
                          <a:effectLst/>
                          <a:latin typeface="+mn-lt"/>
                        </a:rPr>
                        <a:t>microphylla</a:t>
                      </a:r>
                      <a:r>
                        <a:rPr lang="fr-FR" sz="1000" u="none" strike="noStrike" dirty="0">
                          <a:effectLst/>
                          <a:latin typeface="+mn-lt"/>
                        </a:rPr>
                        <a:t> var. </a:t>
                      </a:r>
                      <a:r>
                        <a:rPr lang="fr-FR" sz="1000" u="none" strike="noStrike" dirty="0" err="1">
                          <a:effectLst/>
                          <a:latin typeface="+mn-lt"/>
                        </a:rPr>
                        <a:t>japonica</a:t>
                      </a:r>
                      <a:r>
                        <a:rPr lang="fr-FR" sz="1000" u="none" strike="noStrike" dirty="0">
                          <a:effectLst/>
                          <a:latin typeface="+mn-lt"/>
                        </a:rPr>
                        <a:t> ‘Green Beauty’</a:t>
                      </a:r>
                      <a:endParaRPr lang="fr-FR" sz="1000" b="0" i="1"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11"/>
                  </a:ext>
                </a:extLst>
              </a:tr>
              <a:tr h="286067">
                <a:tc gridSpan="2">
                  <a:txBody>
                    <a:bodyPr/>
                    <a:lstStyle/>
                    <a:p>
                      <a:pPr marL="0" algn="l" rtl="0" fontAlgn="ctr">
                        <a:spcBef>
                          <a:spcPts val="0"/>
                        </a:spcBef>
                      </a:pPr>
                      <a:r>
                        <a:rPr lang="en-US" sz="1000" b="1" u="none" strike="noStrike" dirty="0" smtClean="0">
                          <a:effectLst/>
                          <a:latin typeface="+mn-lt"/>
                        </a:rPr>
                        <a:t>MODERATELY SUSCEPTIBLE</a:t>
                      </a:r>
                      <a:endParaRPr lang="en-US" sz="1000" b="1" i="0" u="none" strike="noStrike" dirty="0">
                        <a:solidFill>
                          <a:srgbClr val="000000"/>
                        </a:solidFill>
                        <a:effectLst/>
                        <a:latin typeface="+mn-lt"/>
                      </a:endParaRPr>
                    </a:p>
                  </a:txBody>
                  <a:tcPr marL="9525" marR="9525" marT="9525" marB="0" anchor="ctr"/>
                </a:tc>
                <a:tc hMerge="1">
                  <a:txBody>
                    <a:bodyPr/>
                    <a:lstStyle/>
                    <a:p>
                      <a:endParaRPr lang="en-US"/>
                    </a:p>
                  </a:txBody>
                  <a:tcPr/>
                </a:tc>
                <a:tc gridSpan="2">
                  <a:txBody>
                    <a:bodyPr/>
                    <a:lstStyle/>
                    <a:p>
                      <a:pPr marL="0" algn="l" fontAlgn="ctr">
                        <a:spcBef>
                          <a:spcPts val="0"/>
                        </a:spcBef>
                      </a:pPr>
                      <a:r>
                        <a:rPr lang="en-US" sz="1000" b="1" u="none" strike="noStrike" dirty="0">
                          <a:effectLst/>
                          <a:latin typeface="+mn-lt"/>
                        </a:rPr>
                        <a:t>OTHER KNOWN HOSTS</a:t>
                      </a:r>
                      <a:endParaRPr lang="en-US" sz="1000" b="1" i="0" u="none" strike="noStrike" dirty="0">
                        <a:solidFill>
                          <a:srgbClr val="000000"/>
                        </a:solidFill>
                        <a:effectLst/>
                        <a:latin typeface="+mn-lt"/>
                      </a:endParaRPr>
                    </a:p>
                  </a:txBody>
                  <a:tcPr marL="9525" marR="9525" marT="9525" marB="0" anchor="ctr"/>
                </a:tc>
                <a:tc hMerge="1">
                  <a:txBody>
                    <a:bodyPr/>
                    <a:lstStyle/>
                    <a:p>
                      <a:endParaRPr lang="en-US"/>
                    </a:p>
                  </a:txBody>
                  <a:tcPr/>
                </a:tc>
                <a:extLst>
                  <a:ext uri="{0D108BD9-81ED-4DB2-BD59-A6C34878D82A}">
                    <a16:rowId xmlns:a16="http://schemas.microsoft.com/office/drawing/2014/main" val="10012"/>
                  </a:ext>
                </a:extLst>
              </a:tr>
              <a:tr h="286067">
                <a:tc>
                  <a:txBody>
                    <a:bodyPr/>
                    <a:lstStyle/>
                    <a:p>
                      <a:pPr marL="0" algn="l" fontAlgn="b">
                        <a:spcBef>
                          <a:spcPts val="0"/>
                        </a:spcBef>
                      </a:pPr>
                      <a:endParaRPr lang="en-US" sz="1000" b="0" i="0" u="none" strike="noStrike">
                        <a:solidFill>
                          <a:srgbClr val="000000"/>
                        </a:solidFill>
                        <a:effectLst/>
                        <a:latin typeface="+mn-lt"/>
                      </a:endParaRPr>
                    </a:p>
                  </a:txBody>
                  <a:tcPr marL="9525" marR="9525" marT="9525" marB="0" anchor="b"/>
                </a:tc>
                <a:tc>
                  <a:txBody>
                    <a:bodyPr/>
                    <a:lstStyle/>
                    <a:p>
                      <a:pPr marL="0" algn="l" rtl="0" fontAlgn="ctr">
                        <a:spcBef>
                          <a:spcPts val="0"/>
                        </a:spcBef>
                      </a:pPr>
                      <a:r>
                        <a:rPr lang="en-US" sz="1000" u="none" strike="noStrike" dirty="0" err="1">
                          <a:effectLst/>
                          <a:latin typeface="+mn-lt"/>
                        </a:rPr>
                        <a:t>Buxus</a:t>
                      </a:r>
                      <a:r>
                        <a:rPr lang="en-US" sz="1000" u="none" strike="noStrike" dirty="0">
                          <a:effectLst/>
                          <a:latin typeface="+mn-lt"/>
                        </a:rPr>
                        <a:t> X ‘Green Mound’</a:t>
                      </a:r>
                      <a:endParaRPr lang="en-US" sz="1000" b="0" i="1" u="none" strike="noStrike" dirty="0">
                        <a:solidFill>
                          <a:srgbClr val="000000"/>
                        </a:solidFill>
                        <a:effectLst/>
                        <a:latin typeface="+mn-lt"/>
                      </a:endParaRPr>
                    </a:p>
                  </a:txBody>
                  <a:tcPr marL="9525" marR="9525" marT="9525" marB="0" anchor="ctr"/>
                </a:tc>
                <a:tc>
                  <a:txBody>
                    <a:bodyPr/>
                    <a:lstStyle/>
                    <a:p>
                      <a:pPr marL="0" algn="l" fontAlgn="b">
                        <a:spcBef>
                          <a:spcPts val="0"/>
                        </a:spcBef>
                      </a:pPr>
                      <a:endParaRPr lang="en-US" sz="1000" b="0" i="0" u="none" strike="noStrike" dirty="0">
                        <a:solidFill>
                          <a:srgbClr val="000000"/>
                        </a:solidFill>
                        <a:effectLst/>
                        <a:latin typeface="+mn-lt"/>
                      </a:endParaRPr>
                    </a:p>
                  </a:txBody>
                  <a:tcPr marL="9525" marR="9525" marT="9525" marB="0" anchor="b"/>
                </a:tc>
                <a:tc>
                  <a:txBody>
                    <a:bodyPr/>
                    <a:lstStyle/>
                    <a:p>
                      <a:pPr marL="0" algn="l" fontAlgn="ctr">
                        <a:spcBef>
                          <a:spcPts val="0"/>
                        </a:spcBef>
                      </a:pPr>
                      <a:r>
                        <a:rPr lang="en-US" sz="1000" u="none" strike="noStrike" dirty="0">
                          <a:effectLst/>
                          <a:latin typeface="+mn-lt"/>
                        </a:rPr>
                        <a:t>Pachysandra  </a:t>
                      </a:r>
                      <a:r>
                        <a:rPr lang="en-US" sz="1000" u="none" strike="noStrike" dirty="0" err="1">
                          <a:effectLst/>
                          <a:latin typeface="+mn-lt"/>
                        </a:rPr>
                        <a:t>procumbens</a:t>
                      </a:r>
                      <a:r>
                        <a:rPr lang="en-US" sz="1000" u="none" strike="noStrike" dirty="0">
                          <a:effectLst/>
                          <a:latin typeface="+mn-lt"/>
                        </a:rPr>
                        <a:t>= Allegheny-spurge</a:t>
                      </a:r>
                      <a:endParaRPr lang="en-US" sz="1000" b="0" i="1"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13"/>
                  </a:ext>
                </a:extLst>
              </a:tr>
              <a:tr h="286067">
                <a:tc>
                  <a:txBody>
                    <a:bodyPr/>
                    <a:lstStyle/>
                    <a:p>
                      <a:pPr marL="0" algn="l" fontAlgn="b">
                        <a:spcBef>
                          <a:spcPts val="0"/>
                        </a:spcBef>
                      </a:pPr>
                      <a:endParaRPr lang="en-US" sz="1000" b="0" i="0" u="none" strike="noStrike">
                        <a:solidFill>
                          <a:srgbClr val="000000"/>
                        </a:solidFill>
                        <a:effectLst/>
                        <a:latin typeface="+mn-lt"/>
                      </a:endParaRPr>
                    </a:p>
                  </a:txBody>
                  <a:tcPr marL="9525" marR="9525" marT="9525" marB="0" anchor="b"/>
                </a:tc>
                <a:tc>
                  <a:txBody>
                    <a:bodyPr/>
                    <a:lstStyle/>
                    <a:p>
                      <a:pPr marL="0" algn="l" rtl="0" fontAlgn="ctr">
                        <a:spcBef>
                          <a:spcPts val="0"/>
                        </a:spcBef>
                      </a:pPr>
                      <a:r>
                        <a:rPr lang="en-US" sz="1000" u="none" strike="noStrike" dirty="0" err="1">
                          <a:effectLst/>
                          <a:latin typeface="+mn-lt"/>
                        </a:rPr>
                        <a:t>Buxus</a:t>
                      </a:r>
                      <a:r>
                        <a:rPr lang="en-US" sz="1000" u="none" strike="noStrike" dirty="0">
                          <a:effectLst/>
                          <a:latin typeface="+mn-lt"/>
                        </a:rPr>
                        <a:t> X ‘Conroe’ (Gordo)</a:t>
                      </a:r>
                      <a:endParaRPr lang="en-US" sz="1000" b="0" i="1" u="none" strike="noStrike" dirty="0">
                        <a:solidFill>
                          <a:srgbClr val="000000"/>
                        </a:solidFill>
                        <a:effectLst/>
                        <a:latin typeface="+mn-lt"/>
                      </a:endParaRPr>
                    </a:p>
                  </a:txBody>
                  <a:tcPr marL="9525" marR="9525" marT="9525" marB="0" anchor="ctr"/>
                </a:tc>
                <a:tc>
                  <a:txBody>
                    <a:bodyPr/>
                    <a:lstStyle/>
                    <a:p>
                      <a:pPr marL="0" algn="l" fontAlgn="b">
                        <a:spcBef>
                          <a:spcPts val="0"/>
                        </a:spcBef>
                      </a:pPr>
                      <a:endParaRPr lang="en-US" sz="1000" b="0" i="0" u="none" strike="noStrike">
                        <a:solidFill>
                          <a:srgbClr val="000000"/>
                        </a:solidFill>
                        <a:effectLst/>
                        <a:latin typeface="+mn-lt"/>
                      </a:endParaRPr>
                    </a:p>
                  </a:txBody>
                  <a:tcPr marL="9525" marR="9525" marT="9525" marB="0" anchor="b"/>
                </a:tc>
                <a:tc>
                  <a:txBody>
                    <a:bodyPr/>
                    <a:lstStyle/>
                    <a:p>
                      <a:pPr marL="0" algn="l" fontAlgn="ctr">
                        <a:spcBef>
                          <a:spcPts val="0"/>
                        </a:spcBef>
                      </a:pPr>
                      <a:r>
                        <a:rPr lang="en-US" sz="1000" u="none" strike="noStrike" dirty="0">
                          <a:effectLst/>
                          <a:latin typeface="+mn-lt"/>
                        </a:rPr>
                        <a:t>P. terminalis = Japanese spurge</a:t>
                      </a:r>
                      <a:endParaRPr lang="en-US" sz="1000" b="0" i="1"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14"/>
                  </a:ext>
                </a:extLst>
              </a:tr>
              <a:tr h="286067">
                <a:tc>
                  <a:txBody>
                    <a:bodyPr/>
                    <a:lstStyle/>
                    <a:p>
                      <a:pPr marL="0" algn="l" fontAlgn="b">
                        <a:spcBef>
                          <a:spcPts val="0"/>
                        </a:spcBef>
                      </a:pPr>
                      <a:endParaRPr lang="en-US" sz="1000" b="0" i="0" u="none" strike="noStrike">
                        <a:solidFill>
                          <a:srgbClr val="000000"/>
                        </a:solidFill>
                        <a:effectLst/>
                        <a:latin typeface="+mn-lt"/>
                      </a:endParaRPr>
                    </a:p>
                  </a:txBody>
                  <a:tcPr marL="9525" marR="9525" marT="9525" marB="0" anchor="b"/>
                </a:tc>
                <a:tc>
                  <a:txBody>
                    <a:bodyPr/>
                    <a:lstStyle/>
                    <a:p>
                      <a:pPr marL="0" algn="l" rtl="0" fontAlgn="ctr">
                        <a:spcBef>
                          <a:spcPts val="0"/>
                        </a:spcBef>
                      </a:pPr>
                      <a:r>
                        <a:rPr lang="en-US" sz="1000" u="none" strike="noStrike" dirty="0">
                          <a:effectLst/>
                          <a:latin typeface="+mn-lt"/>
                        </a:rPr>
                        <a:t>B. </a:t>
                      </a:r>
                      <a:r>
                        <a:rPr lang="en-US" sz="1000" u="none" strike="noStrike" dirty="0" err="1">
                          <a:effectLst/>
                          <a:latin typeface="+mn-lt"/>
                        </a:rPr>
                        <a:t>microphylla</a:t>
                      </a:r>
                      <a:r>
                        <a:rPr lang="en-US" sz="1000" u="none" strike="noStrike" dirty="0">
                          <a:effectLst/>
                          <a:latin typeface="+mn-lt"/>
                        </a:rPr>
                        <a:t> ‘Green Pillow’</a:t>
                      </a:r>
                      <a:endParaRPr lang="en-US" sz="1000" b="0" i="1" u="none" strike="noStrike" dirty="0">
                        <a:solidFill>
                          <a:srgbClr val="000000"/>
                        </a:solidFill>
                        <a:effectLst/>
                        <a:latin typeface="+mn-lt"/>
                      </a:endParaRPr>
                    </a:p>
                  </a:txBody>
                  <a:tcPr marL="9525" marR="9525" marT="9525" marB="0" anchor="ctr"/>
                </a:tc>
                <a:tc>
                  <a:txBody>
                    <a:bodyPr/>
                    <a:lstStyle/>
                    <a:p>
                      <a:pPr marL="0" algn="l" fontAlgn="b">
                        <a:spcBef>
                          <a:spcPts val="0"/>
                        </a:spcBef>
                      </a:pPr>
                      <a:endParaRPr lang="en-US" sz="1000" b="0" i="0" u="none" strike="noStrike">
                        <a:solidFill>
                          <a:srgbClr val="000000"/>
                        </a:solidFill>
                        <a:effectLst/>
                        <a:latin typeface="+mn-lt"/>
                      </a:endParaRPr>
                    </a:p>
                  </a:txBody>
                  <a:tcPr marL="9525" marR="9525" marT="9525" marB="0" anchor="b"/>
                </a:tc>
                <a:tc>
                  <a:txBody>
                    <a:bodyPr/>
                    <a:lstStyle/>
                    <a:p>
                      <a:pPr marL="0" algn="l" fontAlgn="ctr">
                        <a:spcBef>
                          <a:spcPts val="0"/>
                        </a:spcBef>
                      </a:pPr>
                      <a:r>
                        <a:rPr lang="en-US" sz="1000" u="none" strike="noStrike" dirty="0" err="1">
                          <a:effectLst/>
                          <a:latin typeface="+mn-lt"/>
                        </a:rPr>
                        <a:t>Sarcococca</a:t>
                      </a:r>
                      <a:r>
                        <a:rPr lang="en-US" sz="1000" u="none" strike="noStrike" dirty="0">
                          <a:effectLst/>
                          <a:latin typeface="+mn-lt"/>
                        </a:rPr>
                        <a:t> spp. =sweet box</a:t>
                      </a:r>
                      <a:endParaRPr lang="en-US" sz="1000" b="0" i="1"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15"/>
                  </a:ext>
                </a:extLst>
              </a:tr>
              <a:tr h="286067">
                <a:tc>
                  <a:txBody>
                    <a:bodyPr/>
                    <a:lstStyle/>
                    <a:p>
                      <a:pPr marL="0" algn="l" fontAlgn="b">
                        <a:spcBef>
                          <a:spcPts val="0"/>
                        </a:spcBef>
                      </a:pPr>
                      <a:endParaRPr lang="en-US" sz="1000" b="0" i="0" u="none" strike="noStrike">
                        <a:solidFill>
                          <a:srgbClr val="000000"/>
                        </a:solidFill>
                        <a:effectLst/>
                        <a:latin typeface="+mn-lt"/>
                      </a:endParaRPr>
                    </a:p>
                  </a:txBody>
                  <a:tcPr marL="9525" marR="9525" marT="9525" marB="0" anchor="b"/>
                </a:tc>
                <a:tc>
                  <a:txBody>
                    <a:bodyPr/>
                    <a:lstStyle/>
                    <a:p>
                      <a:pPr marL="0" algn="l" rtl="0" fontAlgn="ctr">
                        <a:spcBef>
                          <a:spcPts val="0"/>
                        </a:spcBef>
                      </a:pPr>
                      <a:r>
                        <a:rPr lang="en-US" sz="1000" u="none" strike="noStrike" dirty="0">
                          <a:effectLst/>
                          <a:latin typeface="+mn-lt"/>
                        </a:rPr>
                        <a:t>B. </a:t>
                      </a:r>
                      <a:r>
                        <a:rPr lang="en-US" sz="1000" u="none" strike="noStrike" dirty="0" err="1">
                          <a:effectLst/>
                          <a:latin typeface="+mn-lt"/>
                        </a:rPr>
                        <a:t>microphylla</a:t>
                      </a:r>
                      <a:r>
                        <a:rPr lang="en-US" sz="1000" u="none" strike="noStrike" dirty="0">
                          <a:effectLst/>
                          <a:latin typeface="+mn-lt"/>
                        </a:rPr>
                        <a:t> ‘Grace </a:t>
                      </a:r>
                      <a:r>
                        <a:rPr lang="en-US" sz="1000" u="none" strike="noStrike" dirty="0" err="1">
                          <a:effectLst/>
                          <a:latin typeface="+mn-lt"/>
                        </a:rPr>
                        <a:t>Hendrick</a:t>
                      </a:r>
                      <a:r>
                        <a:rPr lang="en-US" sz="1000" u="none" strike="noStrike" dirty="0">
                          <a:effectLst/>
                          <a:latin typeface="+mn-lt"/>
                        </a:rPr>
                        <a:t> </a:t>
                      </a:r>
                      <a:r>
                        <a:rPr lang="en-US" sz="1000" u="none" strike="noStrike" dirty="0" err="1">
                          <a:effectLst/>
                          <a:latin typeface="+mn-lt"/>
                        </a:rPr>
                        <a:t>Philllips</a:t>
                      </a:r>
                      <a:r>
                        <a:rPr lang="en-US" sz="1000" u="none" strike="noStrike" dirty="0">
                          <a:effectLst/>
                          <a:latin typeface="+mn-lt"/>
                        </a:rPr>
                        <a:t>’</a:t>
                      </a:r>
                      <a:endParaRPr lang="en-US" sz="1000" b="0" i="1" u="none" strike="noStrike" dirty="0">
                        <a:solidFill>
                          <a:srgbClr val="000000"/>
                        </a:solidFill>
                        <a:effectLst/>
                        <a:latin typeface="+mn-lt"/>
                      </a:endParaRPr>
                    </a:p>
                  </a:txBody>
                  <a:tcPr marL="9525" marR="9525" marT="9525" marB="0" anchor="ctr"/>
                </a:tc>
                <a:tc>
                  <a:txBody>
                    <a:bodyPr/>
                    <a:lstStyle/>
                    <a:p>
                      <a:pPr marL="0" algn="l">
                        <a:spcBef>
                          <a:spcPts val="0"/>
                        </a:spcBef>
                      </a:pPr>
                      <a:endParaRPr lang="en-US" sz="1000">
                        <a:latin typeface="+mn-lt"/>
                      </a:endParaRPr>
                    </a:p>
                  </a:txBody>
                  <a:tcPr/>
                </a:tc>
                <a:tc>
                  <a:txBody>
                    <a:bodyPr/>
                    <a:lstStyle/>
                    <a:p>
                      <a:pPr marL="0" algn="l">
                        <a:spcBef>
                          <a:spcPts val="0"/>
                        </a:spcBef>
                      </a:pPr>
                      <a:endParaRPr lang="en-US" sz="1000" dirty="0">
                        <a:latin typeface="+mn-lt"/>
                      </a:endParaRPr>
                    </a:p>
                  </a:txBody>
                  <a:tcPr/>
                </a:tc>
                <a:extLst>
                  <a:ext uri="{0D108BD9-81ED-4DB2-BD59-A6C34878D82A}">
                    <a16:rowId xmlns:a16="http://schemas.microsoft.com/office/drawing/2014/main" val="10016"/>
                  </a:ext>
                </a:extLst>
              </a:tr>
              <a:tr h="286067">
                <a:tc>
                  <a:txBody>
                    <a:bodyPr/>
                    <a:lstStyle/>
                    <a:p>
                      <a:pPr marL="0" algn="l" fontAlgn="b">
                        <a:spcBef>
                          <a:spcPts val="0"/>
                        </a:spcBef>
                      </a:pPr>
                      <a:endParaRPr lang="en-US" sz="1000" b="0" i="0" u="none" strike="noStrike">
                        <a:solidFill>
                          <a:srgbClr val="000000"/>
                        </a:solidFill>
                        <a:effectLst/>
                        <a:latin typeface="+mn-lt"/>
                      </a:endParaRPr>
                    </a:p>
                  </a:txBody>
                  <a:tcPr marL="9525" marR="9525" marT="9525" marB="0" anchor="b"/>
                </a:tc>
                <a:tc>
                  <a:txBody>
                    <a:bodyPr/>
                    <a:lstStyle/>
                    <a:p>
                      <a:pPr marL="0" algn="l" rtl="0" fontAlgn="ctr">
                        <a:spcBef>
                          <a:spcPts val="0"/>
                        </a:spcBef>
                      </a:pPr>
                      <a:r>
                        <a:rPr lang="en-US" sz="1000" u="none" strike="noStrike" dirty="0">
                          <a:effectLst/>
                          <a:latin typeface="+mn-lt"/>
                        </a:rPr>
                        <a:t>B. </a:t>
                      </a:r>
                      <a:r>
                        <a:rPr lang="en-US" sz="1000" u="none" strike="noStrike" dirty="0" err="1">
                          <a:effectLst/>
                          <a:latin typeface="+mn-lt"/>
                        </a:rPr>
                        <a:t>microphylla</a:t>
                      </a:r>
                      <a:r>
                        <a:rPr lang="en-US" sz="1000" u="none" strike="noStrike" dirty="0">
                          <a:effectLst/>
                          <a:latin typeface="+mn-lt"/>
                        </a:rPr>
                        <a:t> ‘Jim Stauffer’</a:t>
                      </a:r>
                      <a:endParaRPr lang="en-US" sz="1000" b="0" i="1" u="none" strike="noStrike" dirty="0">
                        <a:solidFill>
                          <a:srgbClr val="000000"/>
                        </a:solidFill>
                        <a:effectLst/>
                        <a:latin typeface="+mn-lt"/>
                      </a:endParaRPr>
                    </a:p>
                  </a:txBody>
                  <a:tcPr marL="9525" marR="9525" marT="9525" marB="0" anchor="ctr"/>
                </a:tc>
                <a:tc>
                  <a:txBody>
                    <a:bodyPr/>
                    <a:lstStyle/>
                    <a:p>
                      <a:pPr marL="0" algn="l">
                        <a:spcBef>
                          <a:spcPts val="0"/>
                        </a:spcBef>
                      </a:pPr>
                      <a:endParaRPr lang="en-US" sz="1000" dirty="0">
                        <a:latin typeface="+mn-lt"/>
                      </a:endParaRPr>
                    </a:p>
                  </a:txBody>
                  <a:tcPr/>
                </a:tc>
                <a:tc>
                  <a:txBody>
                    <a:bodyPr/>
                    <a:lstStyle/>
                    <a:p>
                      <a:pPr marL="0" algn="l">
                        <a:spcBef>
                          <a:spcPts val="0"/>
                        </a:spcBef>
                      </a:pPr>
                      <a:endParaRPr lang="en-US" sz="1000" dirty="0">
                        <a:latin typeface="+mn-lt"/>
                      </a:endParaRPr>
                    </a:p>
                  </a:txBody>
                  <a:tcPr/>
                </a:tc>
                <a:extLst>
                  <a:ext uri="{0D108BD9-81ED-4DB2-BD59-A6C34878D82A}">
                    <a16:rowId xmlns:a16="http://schemas.microsoft.com/office/drawing/2014/main" val="10017"/>
                  </a:ext>
                </a:extLst>
              </a:tr>
              <a:tr h="286067">
                <a:tc>
                  <a:txBody>
                    <a:bodyPr/>
                    <a:lstStyle/>
                    <a:p>
                      <a:pPr marL="0" algn="l" fontAlgn="b">
                        <a:spcBef>
                          <a:spcPts val="0"/>
                        </a:spcBef>
                      </a:pPr>
                      <a:endParaRPr lang="en-US" sz="1000" b="0" i="0" u="none" strike="noStrike">
                        <a:solidFill>
                          <a:srgbClr val="000000"/>
                        </a:solidFill>
                        <a:effectLst/>
                        <a:latin typeface="+mn-lt"/>
                      </a:endParaRPr>
                    </a:p>
                  </a:txBody>
                  <a:tcPr marL="9525" marR="9525" marT="9525" marB="0" anchor="b"/>
                </a:tc>
                <a:tc>
                  <a:txBody>
                    <a:bodyPr/>
                    <a:lstStyle/>
                    <a:p>
                      <a:pPr marL="0" algn="l" fontAlgn="b">
                        <a:spcBef>
                          <a:spcPts val="0"/>
                        </a:spcBef>
                      </a:pPr>
                      <a:r>
                        <a:rPr lang="en-US" sz="1000" u="none" strike="noStrike" dirty="0" err="1">
                          <a:effectLst/>
                          <a:latin typeface="+mn-lt"/>
                        </a:rPr>
                        <a:t>Buxus</a:t>
                      </a:r>
                      <a:r>
                        <a:rPr lang="en-US" sz="1000" u="none" strike="noStrike" dirty="0">
                          <a:effectLst/>
                          <a:latin typeface="+mn-lt"/>
                        </a:rPr>
                        <a:t> X ‘Green Mountain’</a:t>
                      </a:r>
                      <a:endParaRPr lang="en-US" sz="1000" b="0" i="0" u="none" strike="noStrike" dirty="0">
                        <a:solidFill>
                          <a:srgbClr val="000000"/>
                        </a:solidFill>
                        <a:effectLst/>
                        <a:latin typeface="+mn-lt"/>
                      </a:endParaRPr>
                    </a:p>
                  </a:txBody>
                  <a:tcPr marL="9525" marR="9525" marT="9525" marB="0" anchor="b"/>
                </a:tc>
                <a:tc>
                  <a:txBody>
                    <a:bodyPr/>
                    <a:lstStyle/>
                    <a:p>
                      <a:pPr marL="0" algn="l">
                        <a:spcBef>
                          <a:spcPts val="0"/>
                        </a:spcBef>
                      </a:pPr>
                      <a:endParaRPr lang="en-US" sz="1000" dirty="0">
                        <a:latin typeface="+mn-lt"/>
                      </a:endParaRPr>
                    </a:p>
                  </a:txBody>
                  <a:tcPr/>
                </a:tc>
                <a:tc>
                  <a:txBody>
                    <a:bodyPr/>
                    <a:lstStyle/>
                    <a:p>
                      <a:pPr marL="0" algn="l">
                        <a:spcBef>
                          <a:spcPts val="0"/>
                        </a:spcBef>
                      </a:pPr>
                      <a:endParaRPr lang="en-US" sz="1000" dirty="0">
                        <a:latin typeface="+mn-lt"/>
                      </a:endParaRPr>
                    </a:p>
                  </a:txBody>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36287823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58686" y="1313539"/>
            <a:ext cx="6346371" cy="3693319"/>
          </a:xfrm>
          <a:prstGeom prst="rect">
            <a:avLst/>
          </a:prstGeom>
        </p:spPr>
        <p:txBody>
          <a:bodyPr wrap="square">
            <a:spAutoFit/>
          </a:bodyPr>
          <a:lstStyle/>
          <a:p>
            <a:r>
              <a:rPr lang="en-US" b="1" dirty="0"/>
              <a:t>From CABI: </a:t>
            </a:r>
            <a:r>
              <a:rPr lang="en-US" b="1" i="1" dirty="0"/>
              <a:t>Invasive Species Compendium</a:t>
            </a:r>
          </a:p>
          <a:p>
            <a:r>
              <a:rPr lang="en-US" sz="1350" dirty="0">
                <a:hlinkClick r:id="rId3"/>
              </a:rPr>
              <a:t>https://www.cabi.org/isc/datasheet/17414</a:t>
            </a:r>
            <a:endParaRPr lang="en-US" sz="1350" b="1" dirty="0"/>
          </a:p>
          <a:p>
            <a:endParaRPr lang="en-US" sz="1350" dirty="0"/>
          </a:p>
          <a:p>
            <a:pPr fontAlgn="base"/>
            <a:r>
              <a:rPr lang="en-US" sz="1350" b="1" dirty="0"/>
              <a:t>Preferred Scientific Name: </a:t>
            </a:r>
            <a:r>
              <a:rPr lang="en-US" sz="1350" dirty="0" err="1"/>
              <a:t>Calonectria</a:t>
            </a:r>
            <a:r>
              <a:rPr lang="en-US" sz="1350" dirty="0"/>
              <a:t> </a:t>
            </a:r>
            <a:r>
              <a:rPr lang="en-US" sz="1350" dirty="0" err="1"/>
              <a:t>pseudonaviculata</a:t>
            </a:r>
            <a:r>
              <a:rPr lang="en-US" sz="1350" dirty="0"/>
              <a:t> (</a:t>
            </a:r>
            <a:r>
              <a:rPr lang="en-US" sz="1350" dirty="0" err="1"/>
              <a:t>Crous</a:t>
            </a:r>
            <a:r>
              <a:rPr lang="en-US" sz="1350" dirty="0"/>
              <a:t>, J.Z. </a:t>
            </a:r>
            <a:r>
              <a:rPr lang="en-US" sz="1350" dirty="0" err="1"/>
              <a:t>Groenew</a:t>
            </a:r>
            <a:r>
              <a:rPr lang="en-US" sz="1350" dirty="0"/>
              <a:t>. &amp; C.F. Hill) L. Lombard, M.J. </a:t>
            </a:r>
            <a:r>
              <a:rPr lang="en-US" sz="1350" dirty="0" err="1"/>
              <a:t>Wingf</a:t>
            </a:r>
            <a:r>
              <a:rPr lang="en-US" sz="1350" dirty="0"/>
              <a:t>. &amp; </a:t>
            </a:r>
            <a:r>
              <a:rPr lang="en-US" sz="1350" dirty="0" err="1"/>
              <a:t>Crous</a:t>
            </a:r>
            <a:r>
              <a:rPr lang="en-US" sz="1350" dirty="0"/>
              <a:t>, 2010</a:t>
            </a:r>
          </a:p>
          <a:p>
            <a:pPr fontAlgn="base"/>
            <a:endParaRPr lang="en-US" sz="1350" dirty="0"/>
          </a:p>
          <a:p>
            <a:pPr fontAlgn="base"/>
            <a:r>
              <a:rPr lang="en-US" sz="1350" b="1" dirty="0"/>
              <a:t>Preferred Common Name: </a:t>
            </a:r>
            <a:r>
              <a:rPr lang="en-US" sz="1350" dirty="0" err="1"/>
              <a:t>Buxus</a:t>
            </a:r>
            <a:r>
              <a:rPr lang="en-US" sz="1350" dirty="0"/>
              <a:t> blight</a:t>
            </a:r>
          </a:p>
          <a:p>
            <a:pPr fontAlgn="base"/>
            <a:endParaRPr lang="en-US" sz="1350" dirty="0"/>
          </a:p>
          <a:p>
            <a:pPr fontAlgn="base"/>
            <a:r>
              <a:rPr lang="en-US" sz="1350" b="1" dirty="0"/>
              <a:t>Other Scientific Names: </a:t>
            </a:r>
            <a:r>
              <a:rPr lang="en-US" sz="1350" dirty="0" err="1"/>
              <a:t>Cylindrocladium</a:t>
            </a:r>
            <a:r>
              <a:rPr lang="en-US" sz="1350" dirty="0"/>
              <a:t> </a:t>
            </a:r>
            <a:r>
              <a:rPr lang="en-US" sz="1350" dirty="0" err="1"/>
              <a:t>buxicola</a:t>
            </a:r>
            <a:r>
              <a:rPr lang="en-US" sz="1350" dirty="0"/>
              <a:t> </a:t>
            </a:r>
            <a:r>
              <a:rPr lang="en-US" sz="1350" dirty="0" err="1"/>
              <a:t>Henricot</a:t>
            </a:r>
            <a:r>
              <a:rPr lang="en-US" sz="1350" dirty="0"/>
              <a:t> 2002 and </a:t>
            </a:r>
          </a:p>
          <a:p>
            <a:pPr fontAlgn="base"/>
            <a:r>
              <a:rPr lang="en-US" sz="1350" dirty="0" err="1"/>
              <a:t>Cylindrocladium</a:t>
            </a:r>
            <a:r>
              <a:rPr lang="en-US" sz="1350" dirty="0"/>
              <a:t> </a:t>
            </a:r>
            <a:r>
              <a:rPr lang="en-US" sz="1350" dirty="0" err="1"/>
              <a:t>pseudonaviculatum</a:t>
            </a:r>
            <a:r>
              <a:rPr lang="en-US" sz="1350" dirty="0"/>
              <a:t> </a:t>
            </a:r>
            <a:r>
              <a:rPr lang="en-US" sz="1350" dirty="0" err="1"/>
              <a:t>Crous</a:t>
            </a:r>
            <a:r>
              <a:rPr lang="en-US" sz="1350" dirty="0"/>
              <a:t>, J.Z. </a:t>
            </a:r>
            <a:r>
              <a:rPr lang="en-US" sz="1350" dirty="0" err="1"/>
              <a:t>Groenew</a:t>
            </a:r>
            <a:r>
              <a:rPr lang="en-US" sz="1350" dirty="0"/>
              <a:t>. &amp; C.F. Hill, 2002</a:t>
            </a:r>
          </a:p>
          <a:p>
            <a:pPr fontAlgn="base"/>
            <a:endParaRPr lang="en-US" sz="1350" dirty="0"/>
          </a:p>
          <a:p>
            <a:pPr fontAlgn="base"/>
            <a:r>
              <a:rPr lang="en-US" sz="1350" b="1" dirty="0"/>
              <a:t>International Common Names (English): </a:t>
            </a:r>
            <a:r>
              <a:rPr lang="en-US" sz="1350" dirty="0"/>
              <a:t>box blight; boxwood blight; boxwood leaf drop; leaf and twig blight of box</a:t>
            </a:r>
          </a:p>
          <a:p>
            <a:pPr fontAlgn="base"/>
            <a:endParaRPr lang="en-US" sz="1350" dirty="0"/>
          </a:p>
          <a:p>
            <a:pPr fontAlgn="base"/>
            <a:r>
              <a:rPr lang="en-US" sz="1350" b="1" dirty="0"/>
              <a:t>EPPO code: </a:t>
            </a:r>
            <a:r>
              <a:rPr lang="en-US" sz="1350" dirty="0"/>
              <a:t>CYLDBU (</a:t>
            </a:r>
            <a:r>
              <a:rPr lang="en-US" sz="1350" dirty="0" err="1"/>
              <a:t>Cylindrocladium</a:t>
            </a:r>
            <a:r>
              <a:rPr lang="en-US" sz="1350" dirty="0"/>
              <a:t> </a:t>
            </a:r>
            <a:r>
              <a:rPr lang="en-US" sz="1350" dirty="0" err="1"/>
              <a:t>buxicola</a:t>
            </a:r>
            <a:r>
              <a:rPr lang="en-US" sz="1350" dirty="0"/>
              <a:t>)</a:t>
            </a:r>
          </a:p>
          <a:p>
            <a:endParaRPr lang="en-US" sz="1350" dirty="0"/>
          </a:p>
          <a:p>
            <a:endParaRPr lang="en-US" sz="1350" dirty="0"/>
          </a:p>
        </p:txBody>
      </p:sp>
    </p:spTree>
    <p:extLst>
      <p:ext uri="{BB962C8B-B14F-4D97-AF65-F5344CB8AC3E}">
        <p14:creationId xmlns:p14="http://schemas.microsoft.com/office/powerpoint/2010/main" val="37723797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140543" y="226628"/>
            <a:ext cx="6872141" cy="6438507"/>
            <a:chOff x="1131218" y="263951"/>
            <a:chExt cx="6872141" cy="6438507"/>
          </a:xfrm>
        </p:grpSpPr>
        <p:sp>
          <p:nvSpPr>
            <p:cNvPr id="15" name="Rectangle 14"/>
            <p:cNvSpPr/>
            <p:nvPr/>
          </p:nvSpPr>
          <p:spPr>
            <a:xfrm>
              <a:off x="1131218" y="263951"/>
              <a:ext cx="6872141" cy="6438507"/>
            </a:xfrm>
            <a:prstGeom prst="rect">
              <a:avLst/>
            </a:prstGeom>
            <a:solidFill>
              <a:schemeClr val="bg1">
                <a:lumMod val="95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490500" y="745810"/>
              <a:ext cx="5806911" cy="923330"/>
            </a:xfrm>
            <a:prstGeom prst="rect">
              <a:avLst/>
            </a:prstGeom>
            <a:noFill/>
          </p:spPr>
          <p:txBody>
            <a:bodyPr wrap="square" rtlCol="0">
              <a:spAutoFit/>
            </a:bodyPr>
            <a:lstStyle/>
            <a:p>
              <a:pPr algn="ctr"/>
              <a:r>
                <a:rPr lang="en-US" sz="5400" i="1" dirty="0" smtClean="0">
                  <a:latin typeface="Calibri" panose="020F0502020204030204" pitchFamily="34" charset="0"/>
                </a:rPr>
                <a:t>Thank you!</a:t>
              </a:r>
              <a:endParaRPr lang="en-US" sz="5400" i="1" dirty="0">
                <a:latin typeface="Calibri" panose="020F0502020204030204" pitchFamily="34" charset="0"/>
              </a:endParaRPr>
            </a:p>
          </p:txBody>
        </p:sp>
        <p:sp>
          <p:nvSpPr>
            <p:cNvPr id="17" name="TextBox 16"/>
            <p:cNvSpPr txBox="1"/>
            <p:nvPr/>
          </p:nvSpPr>
          <p:spPr>
            <a:xfrm>
              <a:off x="1565916" y="1884716"/>
              <a:ext cx="5806911" cy="2862322"/>
            </a:xfrm>
            <a:prstGeom prst="rect">
              <a:avLst/>
            </a:prstGeom>
            <a:noFill/>
          </p:spPr>
          <p:txBody>
            <a:bodyPr wrap="square" rtlCol="0">
              <a:spAutoFit/>
            </a:bodyPr>
            <a:lstStyle/>
            <a:p>
              <a:pPr algn="ctr"/>
              <a:r>
                <a:rPr lang="en-US" dirty="0" smtClean="0">
                  <a:latin typeface="Calibri" panose="020F0502020204030204" pitchFamily="34" charset="0"/>
                </a:rPr>
                <a:t>This presentation was made possible through the financial support of a New York State Community IPM Grant</a:t>
              </a:r>
            </a:p>
            <a:p>
              <a:pPr algn="ctr"/>
              <a:endParaRPr lang="en-US" dirty="0">
                <a:latin typeface="Calibri" panose="020F0502020204030204" pitchFamily="34" charset="0"/>
              </a:endParaRPr>
            </a:p>
            <a:p>
              <a:pPr algn="ctr"/>
              <a:endParaRPr lang="en-US" dirty="0" smtClean="0">
                <a:latin typeface="Calibri" panose="020F0502020204030204" pitchFamily="34" charset="0"/>
              </a:endParaRPr>
            </a:p>
            <a:p>
              <a:pPr algn="ctr"/>
              <a:endParaRPr lang="en-US" dirty="0">
                <a:latin typeface="Calibri" panose="020F0502020204030204" pitchFamily="34" charset="0"/>
              </a:endParaRPr>
            </a:p>
            <a:p>
              <a:pPr algn="ctr"/>
              <a:endParaRPr lang="en-US" dirty="0" smtClean="0">
                <a:latin typeface="Calibri" panose="020F0502020204030204" pitchFamily="34" charset="0"/>
              </a:endParaRPr>
            </a:p>
            <a:p>
              <a:pPr algn="ctr"/>
              <a:endParaRPr lang="en-US" dirty="0" smtClean="0">
                <a:latin typeface="Calibri" panose="020F0502020204030204" pitchFamily="34" charset="0"/>
              </a:endParaRPr>
            </a:p>
            <a:p>
              <a:pPr algn="ctr"/>
              <a:r>
                <a:rPr lang="en-US" dirty="0" smtClean="0">
                  <a:latin typeface="Calibri" panose="020F0502020204030204" pitchFamily="34" charset="0"/>
                </a:rPr>
                <a:t>Primary Author: Sandra Jensen</a:t>
              </a:r>
            </a:p>
            <a:p>
              <a:pPr algn="ctr"/>
              <a:endParaRPr lang="en-US" dirty="0">
                <a:latin typeface="Calibri" panose="020F0502020204030204" pitchFamily="34" charset="0"/>
              </a:endParaRPr>
            </a:p>
            <a:p>
              <a:pPr algn="ctr"/>
              <a:r>
                <a:rPr lang="en-US" dirty="0" smtClean="0">
                  <a:latin typeface="Calibri" panose="020F0502020204030204" pitchFamily="34" charset="0"/>
                </a:rPr>
                <a:t>Project contributor: Karen Snover-Clift</a:t>
              </a:r>
              <a:endParaRPr lang="en-US" dirty="0">
                <a:latin typeface="Calibri" panose="020F0502020204030204" pitchFamily="34" charset="0"/>
              </a:endParaRP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80927" t="7639" r="3093" b="7474"/>
            <a:stretch/>
          </p:blipFill>
          <p:spPr>
            <a:xfrm>
              <a:off x="4075367" y="2609467"/>
              <a:ext cx="788007" cy="753494"/>
            </a:xfrm>
            <a:prstGeom prst="rect">
              <a:avLst/>
            </a:prstGeom>
          </p:spPr>
        </p:pic>
        <p:pic>
          <p:nvPicPr>
            <p:cNvPr id="19" name="Picture 18"/>
            <p:cNvPicPr>
              <a:picLocks noChangeAspect="1"/>
            </p:cNvPicPr>
            <p:nvPr/>
          </p:nvPicPr>
          <p:blipFill>
            <a:blip r:embed="rId4" cstate="print">
              <a:clrChange>
                <a:clrFrom>
                  <a:srgbClr val="FEFEFE"/>
                </a:clrFrom>
                <a:clrTo>
                  <a:srgbClr val="FEFEFE">
                    <a:alpha val="0"/>
                  </a:srgbClr>
                </a:clrTo>
              </a:clrChange>
              <a:extLst>
                <a:ext uri="{BEBA8EAE-BF5A-486C-A8C5-ECC9F3942E4B}">
                  <a14:imgProps xmlns:a14="http://schemas.microsoft.com/office/drawing/2010/main">
                    <a14:imgLayer r:embed="rId5">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348843" y="5200420"/>
              <a:ext cx="2571346" cy="646265"/>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4116" y="5846685"/>
              <a:ext cx="640800" cy="640800"/>
            </a:xfrm>
            <a:prstGeom prst="rect">
              <a:avLst/>
            </a:prstGeom>
          </p:spPr>
        </p:pic>
      </p:grpSp>
    </p:spTree>
    <p:extLst>
      <p:ext uri="{BB962C8B-B14F-4D97-AF65-F5344CB8AC3E}">
        <p14:creationId xmlns:p14="http://schemas.microsoft.com/office/powerpoint/2010/main" val="27188729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1223" y="666003"/>
            <a:ext cx="5015291" cy="5016758"/>
          </a:xfrm>
          <a:prstGeom prst="rect">
            <a:avLst/>
          </a:prstGeom>
          <a:noFill/>
        </p:spPr>
        <p:txBody>
          <a:bodyPr wrap="square" rtlCol="0">
            <a:spAutoFit/>
          </a:bodyPr>
          <a:lstStyle/>
          <a:p>
            <a:pPr>
              <a:spcAft>
                <a:spcPts val="1200"/>
              </a:spcAft>
            </a:pPr>
            <a:endParaRPr lang="en-US" sz="800" dirty="0" smtClean="0"/>
          </a:p>
          <a:p>
            <a:pPr>
              <a:spcAft>
                <a:spcPts val="1200"/>
              </a:spcAft>
            </a:pPr>
            <a:r>
              <a:rPr lang="en-US" sz="2000" dirty="0" smtClean="0"/>
              <a:t>Other </a:t>
            </a:r>
            <a:r>
              <a:rPr lang="en-US" sz="2000" dirty="0"/>
              <a:t>pathogens can damage boxwood, cause dieback and even kill entire plants, but the Boxwood Blight pathogen does this very quickly.</a:t>
            </a:r>
          </a:p>
          <a:p>
            <a:pPr>
              <a:spcAft>
                <a:spcPts val="1200"/>
              </a:spcAft>
            </a:pPr>
            <a:r>
              <a:rPr lang="en-US" sz="2000" dirty="0"/>
              <a:t>Once you are familiar with what to look for,  it can be easy to recognize the fungus when it is present on infected </a:t>
            </a:r>
            <a:r>
              <a:rPr lang="en-US" sz="2000" dirty="0" smtClean="0"/>
              <a:t>tissue.</a:t>
            </a:r>
            <a:endParaRPr lang="en-US" sz="2000" dirty="0"/>
          </a:p>
          <a:p>
            <a:pPr>
              <a:spcAft>
                <a:spcPts val="1200"/>
              </a:spcAft>
            </a:pPr>
            <a:r>
              <a:rPr lang="en-US" sz="2000" dirty="0"/>
              <a:t>…but recognizing when symptoms are </a:t>
            </a:r>
            <a:r>
              <a:rPr lang="en-US" sz="2000" b="1" dirty="0"/>
              <a:t>not</a:t>
            </a:r>
            <a:r>
              <a:rPr lang="en-US" sz="2000" dirty="0"/>
              <a:t> Boxwood Blight is equally important to limit the destruction of plants that may have less damaging  issues!</a:t>
            </a:r>
          </a:p>
          <a:p>
            <a:pPr>
              <a:spcAft>
                <a:spcPts val="1200"/>
              </a:spcAft>
            </a:pPr>
            <a:r>
              <a:rPr lang="en-US" sz="2000" dirty="0"/>
              <a:t>When done with this module, if you would like to learn more about the pathogen, the following resource list is included in your handouts.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0857" y="618797"/>
            <a:ext cx="2224882" cy="217726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30858" y="4612396"/>
            <a:ext cx="2224881" cy="166866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0857" y="2796067"/>
            <a:ext cx="2224882" cy="1816330"/>
          </a:xfrm>
          <a:prstGeom prst="rect">
            <a:avLst/>
          </a:prstGeom>
        </p:spPr>
      </p:pic>
    </p:spTree>
    <p:extLst>
      <p:ext uri="{BB962C8B-B14F-4D97-AF65-F5344CB8AC3E}">
        <p14:creationId xmlns:p14="http://schemas.microsoft.com/office/powerpoint/2010/main" val="191289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4346" y="1200271"/>
            <a:ext cx="7719122" cy="5087640"/>
          </a:xfrm>
          <a:prstGeom prst="rect">
            <a:avLst/>
          </a:prstGeom>
          <a:noFill/>
        </p:spPr>
        <p:txBody>
          <a:bodyPr wrap="square" lIns="411480" rIns="411480" rtlCol="0" anchor="t" anchorCtr="1">
            <a:noAutofit/>
          </a:bodyPr>
          <a:lstStyle/>
          <a:p>
            <a:pPr>
              <a:spcAft>
                <a:spcPts val="1200"/>
              </a:spcAft>
            </a:pPr>
            <a:r>
              <a:rPr lang="en-US" dirty="0" smtClean="0"/>
              <a:t>We </a:t>
            </a:r>
            <a:r>
              <a:rPr lang="en-US" dirty="0"/>
              <a:t>recommend the “</a:t>
            </a:r>
            <a:r>
              <a:rPr lang="en-US" b="1" i="1" dirty="0"/>
              <a:t>Photographic Guide of Boxwood Pests &amp; Diseases on Long Island</a:t>
            </a:r>
            <a:r>
              <a:rPr lang="en-US" dirty="0"/>
              <a:t>” available at: </a:t>
            </a:r>
            <a:r>
              <a:rPr lang="en-US" b="1" dirty="0">
                <a:hlinkClick r:id="rId3"/>
              </a:rPr>
              <a:t>http://ccesuffolk.org/resources/photographic-guide-of-boxwood-pests-diseases-on-long-island</a:t>
            </a:r>
            <a:r>
              <a:rPr lang="en-US" b="1" dirty="0"/>
              <a:t>. </a:t>
            </a:r>
            <a:endParaRPr lang="en-US" dirty="0"/>
          </a:p>
          <a:p>
            <a:pPr>
              <a:spcAft>
                <a:spcPts val="1200"/>
              </a:spcAft>
            </a:pPr>
            <a:r>
              <a:rPr lang="en-US" dirty="0"/>
              <a:t>Cornell Cooperative Extension – Suffolk </a:t>
            </a:r>
            <a:r>
              <a:rPr lang="en-US" dirty="0" smtClean="0"/>
              <a:t>Co. </a:t>
            </a:r>
            <a:r>
              <a:rPr lang="en-US" b="1" dirty="0" smtClean="0">
                <a:hlinkClick r:id="rId4"/>
              </a:rPr>
              <a:t>http</a:t>
            </a:r>
            <a:r>
              <a:rPr lang="en-US" b="1" dirty="0">
                <a:hlinkClick r:id="rId4"/>
              </a:rPr>
              <a:t>://ccesuffolk.org/nursery-and-landscape</a:t>
            </a:r>
            <a:r>
              <a:rPr lang="en-US" b="1" dirty="0" smtClean="0">
                <a:hlinkClick r:id="rId4"/>
              </a:rPr>
              <a:t>/</a:t>
            </a:r>
            <a:endParaRPr lang="en-US" dirty="0"/>
          </a:p>
          <a:p>
            <a:pPr>
              <a:spcAft>
                <a:spcPts val="1200"/>
              </a:spcAft>
            </a:pPr>
            <a:r>
              <a:rPr lang="en-US" dirty="0"/>
              <a:t>North Carolina resources on box </a:t>
            </a:r>
            <a:r>
              <a:rPr lang="en-US" dirty="0" smtClean="0"/>
              <a:t>blight: </a:t>
            </a:r>
            <a:r>
              <a:rPr lang="en-US" b="1" dirty="0" smtClean="0">
                <a:hlinkClick r:id="rId5"/>
              </a:rPr>
              <a:t>http</a:t>
            </a:r>
            <a:r>
              <a:rPr lang="en-US" b="1" dirty="0">
                <a:hlinkClick r:id="rId5"/>
              </a:rPr>
              <a:t>://</a:t>
            </a:r>
            <a:r>
              <a:rPr lang="en-US" b="1" dirty="0" smtClean="0">
                <a:hlinkClick r:id="rId5"/>
              </a:rPr>
              <a:t>go.ncsu.edu/boxwood_blight_links</a:t>
            </a:r>
            <a:endParaRPr lang="en-US" dirty="0"/>
          </a:p>
          <a:p>
            <a:pPr>
              <a:spcAft>
                <a:spcPts val="1200"/>
              </a:spcAft>
            </a:pPr>
            <a:r>
              <a:rPr lang="en-US" dirty="0"/>
              <a:t>Connecticut resources on box </a:t>
            </a:r>
            <a:r>
              <a:rPr lang="en-US" dirty="0" smtClean="0"/>
              <a:t>blight: </a:t>
            </a:r>
            <a:r>
              <a:rPr lang="en-US" b="1" dirty="0">
                <a:hlinkClick r:id="rId6"/>
              </a:rPr>
              <a:t>https://portal.ct.gov/CAES/PDIO/Boxwood-Blight/Boxwood-Blight </a:t>
            </a:r>
            <a:endParaRPr lang="en-US" b="1" dirty="0" smtClean="0"/>
          </a:p>
          <a:p>
            <a:pPr>
              <a:spcAft>
                <a:spcPts val="1200"/>
              </a:spcAft>
            </a:pPr>
            <a:r>
              <a:rPr lang="en-US" dirty="0" smtClean="0"/>
              <a:t>USDA </a:t>
            </a:r>
            <a:r>
              <a:rPr lang="en-US" dirty="0"/>
              <a:t>Boxwood blight fact </a:t>
            </a:r>
            <a:r>
              <a:rPr lang="en-US" dirty="0" smtClean="0"/>
              <a:t>sheet: </a:t>
            </a:r>
            <a:r>
              <a:rPr lang="en-US" b="1" dirty="0" smtClean="0">
                <a:hlinkClick r:id="rId7"/>
              </a:rPr>
              <a:t>https</a:t>
            </a:r>
            <a:r>
              <a:rPr lang="en-US" b="1" dirty="0">
                <a:hlinkClick r:id="rId7"/>
              </a:rPr>
              <a:t>://</a:t>
            </a:r>
            <a:r>
              <a:rPr lang="en-US" b="1" dirty="0" smtClean="0">
                <a:hlinkClick r:id="rId7"/>
              </a:rPr>
              <a:t>nifa.usda.gov/sites/default/files/resource/Boxwood_Fact_Sheet_Rev1.pdf</a:t>
            </a:r>
            <a:endParaRPr lang="en-US" b="1" dirty="0"/>
          </a:p>
          <a:p>
            <a:pPr>
              <a:spcAft>
                <a:spcPts val="1200"/>
              </a:spcAft>
            </a:pPr>
            <a:r>
              <a:rPr lang="en-US" dirty="0"/>
              <a:t>NPDN Boxwood blight slide set: </a:t>
            </a:r>
            <a:r>
              <a:rPr lang="en-US" b="1" dirty="0">
                <a:hlinkClick r:id="rId8"/>
              </a:rPr>
              <a:t>http://slideplayer.com/slide/6046607/</a:t>
            </a:r>
            <a:endParaRPr lang="en-US" dirty="0"/>
          </a:p>
          <a:p>
            <a:endParaRPr lang="en-US" sz="1600" dirty="0"/>
          </a:p>
        </p:txBody>
      </p:sp>
      <p:sp>
        <p:nvSpPr>
          <p:cNvPr id="4" name="TextBox 3"/>
          <p:cNvSpPr txBox="1"/>
          <p:nvPr/>
        </p:nvSpPr>
        <p:spPr>
          <a:xfrm>
            <a:off x="544345" y="530227"/>
            <a:ext cx="8043597" cy="565539"/>
          </a:xfrm>
          <a:prstGeom prst="rect">
            <a:avLst/>
          </a:prstGeom>
          <a:noFill/>
        </p:spPr>
        <p:txBody>
          <a:bodyPr wrap="square" rtlCol="0">
            <a:spAutoFit/>
          </a:bodyPr>
          <a:lstStyle/>
          <a:p>
            <a:endParaRPr lang="en-US" sz="675" b="1" dirty="0">
              <a:latin typeface="+mj-lt"/>
            </a:endParaRPr>
          </a:p>
          <a:p>
            <a:pPr algn="ctr"/>
            <a:r>
              <a:rPr lang="en-US" sz="2400" b="1" dirty="0" smtClean="0">
                <a:latin typeface="+mj-lt"/>
              </a:rPr>
              <a:t>Additional Resources!</a:t>
            </a:r>
            <a:endParaRPr lang="en-US" sz="2400" b="1" dirty="0">
              <a:latin typeface="+mj-lt"/>
            </a:endParaRP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83225" y="2199506"/>
            <a:ext cx="2467353" cy="1850515"/>
          </a:xfrm>
          <a:prstGeom prst="rect">
            <a:avLst/>
          </a:prstGeom>
        </p:spPr>
      </p:pic>
    </p:spTree>
    <p:extLst>
      <p:ext uri="{BB962C8B-B14F-4D97-AF65-F5344CB8AC3E}">
        <p14:creationId xmlns:p14="http://schemas.microsoft.com/office/powerpoint/2010/main" val="13898692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txBox="1">
            <a:spLocks noGrp="1"/>
          </p:cNvSpPr>
          <p:nvPr>
            <p:ph type="title"/>
          </p:nvPr>
        </p:nvSpPr>
        <p:spPr>
          <a:xfrm>
            <a:off x="910332" y="727138"/>
            <a:ext cx="6336953" cy="565539"/>
          </a:xfrm>
          <a:prstGeom prst="rect">
            <a:avLst/>
          </a:prstGeom>
          <a:noFill/>
        </p:spPr>
        <p:txBody>
          <a:bodyPr wrap="square" rtlCol="0">
            <a:spAutoFit/>
          </a:bodyPr>
          <a:lstStyle/>
          <a:p>
            <a:pPr algn="l"/>
            <a:r>
              <a:rPr lang="en-US" b="1" dirty="0" smtClean="0"/>
              <a:t>What </a:t>
            </a:r>
            <a:r>
              <a:rPr lang="en-US" b="1" dirty="0"/>
              <a:t>does </a:t>
            </a:r>
            <a:r>
              <a:rPr lang="en-US" b="1" dirty="0" smtClean="0"/>
              <a:t>Boxwood Blight look </a:t>
            </a:r>
            <a:r>
              <a:rPr lang="en-US" b="1" dirty="0"/>
              <a:t>like?</a:t>
            </a:r>
          </a:p>
          <a:p>
            <a:endParaRPr lang="en-US" sz="675" b="1" dirty="0"/>
          </a:p>
        </p:txBody>
      </p:sp>
      <p:pic>
        <p:nvPicPr>
          <p:cNvPr id="14" name="Picture 13"/>
          <p:cNvPicPr>
            <a:picLocks noChangeAspect="1"/>
          </p:cNvPicPr>
          <p:nvPr/>
        </p:nvPicPr>
        <p:blipFill>
          <a:blip r:embed="rId3"/>
          <a:stretch>
            <a:fillRect/>
          </a:stretch>
        </p:blipFill>
        <p:spPr>
          <a:xfrm>
            <a:off x="910332" y="2950955"/>
            <a:ext cx="1890434" cy="1418296"/>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6375" y="4716660"/>
            <a:ext cx="1802391" cy="1322180"/>
          </a:xfrm>
          <a:prstGeom prst="rect">
            <a:avLst/>
          </a:prstGeom>
        </p:spPr>
      </p:pic>
      <p:sp>
        <p:nvSpPr>
          <p:cNvPr id="17" name="Flowchart: Summing Junction 16"/>
          <p:cNvSpPr/>
          <p:nvPr/>
        </p:nvSpPr>
        <p:spPr>
          <a:xfrm>
            <a:off x="6636980" y="4764718"/>
            <a:ext cx="1161179" cy="1226063"/>
          </a:xfrm>
          <a:prstGeom prst="flowChartSummingJunction">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3425" y="4415545"/>
            <a:ext cx="1082392" cy="164761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332" y="4523905"/>
            <a:ext cx="1892808" cy="141960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779008" y="3086528"/>
            <a:ext cx="1820006" cy="1365004"/>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65661" y="4813980"/>
            <a:ext cx="1484876" cy="1249181"/>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6410" y="1289722"/>
            <a:ext cx="1764371" cy="1506579"/>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25417" y="1287432"/>
            <a:ext cx="1847921" cy="1448027"/>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98813" y="1284456"/>
            <a:ext cx="1818572" cy="1363929"/>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74882" y="2967073"/>
            <a:ext cx="1741493" cy="1306120"/>
          </a:xfrm>
          <a:prstGeom prst="rect">
            <a:avLst/>
          </a:prstGeom>
        </p:spPr>
      </p:pic>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77729" y="3199805"/>
            <a:ext cx="1924372" cy="1295122"/>
          </a:xfrm>
          <a:prstGeom prst="rect">
            <a:avLst/>
          </a:prstGeom>
        </p:spPr>
      </p:pic>
      <p:pic>
        <p:nvPicPr>
          <p:cNvPr id="24" name="Pictur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6368853" y="1389770"/>
            <a:ext cx="2245036" cy="1153303"/>
          </a:xfrm>
          <a:prstGeom prst="rect">
            <a:avLst/>
          </a:prstGeom>
        </p:spPr>
      </p:pic>
    </p:spTree>
    <p:extLst>
      <p:ext uri="{BB962C8B-B14F-4D97-AF65-F5344CB8AC3E}">
        <p14:creationId xmlns:p14="http://schemas.microsoft.com/office/powerpoint/2010/main" val="20406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9352" y="560345"/>
            <a:ext cx="8029196" cy="669414"/>
          </a:xfrm>
          <a:prstGeom prst="rect">
            <a:avLst/>
          </a:prstGeom>
          <a:noFill/>
        </p:spPr>
        <p:txBody>
          <a:bodyPr wrap="square" rtlCol="0">
            <a:spAutoFit/>
          </a:bodyPr>
          <a:lstStyle/>
          <a:p>
            <a:endParaRPr lang="en-US" sz="675" b="1" dirty="0"/>
          </a:p>
          <a:p>
            <a:pPr algn="ctr"/>
            <a:r>
              <a:rPr lang="en-US" sz="2400" b="1" dirty="0"/>
              <a:t>It may look </a:t>
            </a:r>
            <a:r>
              <a:rPr lang="en-US" sz="2400" b="1" dirty="0" smtClean="0"/>
              <a:t>like…</a:t>
            </a:r>
            <a:endParaRPr lang="en-US" sz="2400" b="1" dirty="0"/>
          </a:p>
          <a:p>
            <a:endParaRPr lang="en-US" sz="675" b="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282" y="1324356"/>
            <a:ext cx="3500723" cy="476418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181856" y="2040972"/>
            <a:ext cx="4764187" cy="333095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504704" y="2151709"/>
            <a:ext cx="4759920" cy="3113747"/>
          </a:xfrm>
          <a:prstGeom prst="rect">
            <a:avLst/>
          </a:prstGeom>
        </p:spPr>
      </p:pic>
    </p:spTree>
    <p:extLst>
      <p:ext uri="{BB962C8B-B14F-4D97-AF65-F5344CB8AC3E}">
        <p14:creationId xmlns:p14="http://schemas.microsoft.com/office/powerpoint/2010/main" val="398522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Custom 3">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3B4319"/>
      </a:hlink>
      <a:folHlink>
        <a:srgbClr val="6D3B13"/>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3407</TotalTime>
  <Words>5908</Words>
  <Application>Microsoft Office PowerPoint</Application>
  <PresentationFormat>On-screen Show (4:3)</PresentationFormat>
  <Paragraphs>743</Paragraphs>
  <Slides>52</Slides>
  <Notes>52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Calibri</vt:lpstr>
      <vt:lpstr>Garamond</vt:lpstr>
      <vt:lpstr>Organic</vt:lpstr>
      <vt:lpstr>Boxwood Blight </vt:lpstr>
      <vt:lpstr>PowerPoint Presentation</vt:lpstr>
      <vt:lpstr>PowerPoint Presentation</vt:lpstr>
      <vt:lpstr>PowerPoint Presentation</vt:lpstr>
      <vt:lpstr>PowerPoint Presentation</vt:lpstr>
      <vt:lpstr>PowerPoint Presentation</vt:lpstr>
      <vt:lpstr>PowerPoint Presentation</vt:lpstr>
      <vt:lpstr>What does Boxwood Blight look like?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Cornell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Boxwood blight: recognition is the first step to</dc:title>
  <dc:creator>Sandra Lorraine Jensen</dc:creator>
  <cp:lastModifiedBy>Sandra Lorraine Jensen</cp:lastModifiedBy>
  <cp:revision>157</cp:revision>
  <cp:lastPrinted>2019-11-04T16:01:12Z</cp:lastPrinted>
  <dcterms:created xsi:type="dcterms:W3CDTF">2018-11-27T20:30:22Z</dcterms:created>
  <dcterms:modified xsi:type="dcterms:W3CDTF">2019-11-05T16:10:02Z</dcterms:modified>
</cp:coreProperties>
</file>